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2" r:id="rId3"/>
    <p:sldId id="284" r:id="rId4"/>
    <p:sldId id="265" r:id="rId5"/>
    <p:sldId id="275" r:id="rId6"/>
    <p:sldId id="286" r:id="rId7"/>
    <p:sldId id="287" r:id="rId8"/>
    <p:sldId id="258" r:id="rId9"/>
    <p:sldId id="259" r:id="rId10"/>
    <p:sldId id="28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5" autoAdjust="0"/>
    <p:restoredTop sz="86357" autoAdjust="0"/>
  </p:normalViewPr>
  <p:slideViewPr>
    <p:cSldViewPr>
      <p:cViewPr varScale="1">
        <p:scale>
          <a:sx n="78" d="100"/>
          <a:sy n="78" d="100"/>
        </p:scale>
        <p:origin x="-16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4CDC4-F247-4C5A-BE09-40BD7BBD1C68}" type="datetimeFigureOut">
              <a:rPr lang="zh-TW" altLang="en-US" smtClean="0"/>
              <a:pPr/>
              <a:t>2012/5/7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05560-AE61-46DF-B4EC-0A98A527DF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05560-AE61-46DF-B4EC-0A98A527DF1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05560-AE61-46DF-B4EC-0A98A527DF18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05560-AE61-46DF-B4EC-0A98A527DF18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05560-AE61-46DF-B4EC-0A98A527DF18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05560-AE61-46DF-B4EC-0A98A527DF18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05560-AE61-46DF-B4EC-0A98A527DF18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05560-AE61-46DF-B4EC-0A98A527DF18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71C-CDFD-4ADA-AED5-058AF781C776}" type="datetimeFigureOut">
              <a:rPr lang="zh-TW" altLang="en-US" smtClean="0"/>
              <a:pPr/>
              <a:t>2012/5/7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9BFA-7140-4890-BE19-999E698F34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71C-CDFD-4ADA-AED5-058AF781C776}" type="datetimeFigureOut">
              <a:rPr lang="zh-TW" altLang="en-US" smtClean="0"/>
              <a:pPr/>
              <a:t>2012/5/7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9BFA-7140-4890-BE19-999E698F34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71C-CDFD-4ADA-AED5-058AF781C776}" type="datetimeFigureOut">
              <a:rPr lang="zh-TW" altLang="en-US" smtClean="0"/>
              <a:pPr/>
              <a:t>2012/5/7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9BFA-7140-4890-BE19-999E698F34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71C-CDFD-4ADA-AED5-058AF781C776}" type="datetimeFigureOut">
              <a:rPr lang="zh-TW" altLang="en-US" smtClean="0"/>
              <a:pPr/>
              <a:t>2012/5/7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9BFA-7140-4890-BE19-999E698F34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71C-CDFD-4ADA-AED5-058AF781C776}" type="datetimeFigureOut">
              <a:rPr lang="zh-TW" altLang="en-US" smtClean="0"/>
              <a:pPr/>
              <a:t>2012/5/7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9BFA-7140-4890-BE19-999E698F34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71C-CDFD-4ADA-AED5-058AF781C776}" type="datetimeFigureOut">
              <a:rPr lang="zh-TW" altLang="en-US" smtClean="0"/>
              <a:pPr/>
              <a:t>2012/5/7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9BFA-7140-4890-BE19-999E698F34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71C-CDFD-4ADA-AED5-058AF781C776}" type="datetimeFigureOut">
              <a:rPr lang="zh-TW" altLang="en-US" smtClean="0"/>
              <a:pPr/>
              <a:t>2012/5/7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9BFA-7140-4890-BE19-999E698F34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71C-CDFD-4ADA-AED5-058AF781C776}" type="datetimeFigureOut">
              <a:rPr lang="zh-TW" altLang="en-US" smtClean="0"/>
              <a:pPr/>
              <a:t>2012/5/7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9BFA-7140-4890-BE19-999E698F34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71C-CDFD-4ADA-AED5-058AF781C776}" type="datetimeFigureOut">
              <a:rPr lang="zh-TW" altLang="en-US" smtClean="0"/>
              <a:pPr/>
              <a:t>2012/5/7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9BFA-7140-4890-BE19-999E698F34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71C-CDFD-4ADA-AED5-058AF781C776}" type="datetimeFigureOut">
              <a:rPr lang="zh-TW" altLang="en-US" smtClean="0"/>
              <a:pPr/>
              <a:t>2012/5/7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9BFA-7140-4890-BE19-999E698F34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A71C-CDFD-4ADA-AED5-058AF781C776}" type="datetimeFigureOut">
              <a:rPr lang="zh-TW" altLang="en-US" smtClean="0"/>
              <a:pPr/>
              <a:t>2012/5/7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59BFA-7140-4890-BE19-999E698F34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A71C-CDFD-4ADA-AED5-058AF781C776}" type="datetimeFigureOut">
              <a:rPr lang="zh-TW" altLang="en-US" smtClean="0"/>
              <a:pPr/>
              <a:t>2012/5/7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59BFA-7140-4890-BE19-999E698F34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07288" cy="6597352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/>
              <a:t>Theoretical Particle &amp; Cosmology </a:t>
            </a:r>
            <a:br>
              <a:rPr lang="en-US" altLang="zh-TW" dirty="0" smtClean="0"/>
            </a:br>
            <a:r>
              <a:rPr lang="en-US" altLang="zh-TW" dirty="0" smtClean="0"/>
              <a:t>efforts in </a:t>
            </a:r>
            <a:r>
              <a:rPr lang="en-US" altLang="zh-TW" dirty="0" smtClean="0">
                <a:solidFill>
                  <a:srgbClr val="002060"/>
                </a:solidFill>
              </a:rPr>
              <a:t>Taiwan </a:t>
            </a:r>
            <a:r>
              <a:rPr lang="en-US" altLang="zh-TW" sz="3100" dirty="0" smtClean="0">
                <a:solidFill>
                  <a:srgbClr val="002060"/>
                </a:solidFill>
              </a:rPr>
              <a:t>– </a:t>
            </a:r>
            <a:br>
              <a:rPr lang="en-US" altLang="zh-TW" sz="3100" dirty="0" smtClean="0">
                <a:solidFill>
                  <a:srgbClr val="002060"/>
                </a:solidFill>
              </a:rPr>
            </a:br>
            <a:r>
              <a:rPr lang="en-US" altLang="zh-TW" sz="3100" dirty="0" smtClean="0">
                <a:solidFill>
                  <a:srgbClr val="002060"/>
                </a:solidFill>
              </a:rPr>
              <a:t>a small</a:t>
            </a:r>
            <a:r>
              <a:rPr lang="zh-TW" altLang="en-US" sz="3100" dirty="0" smtClean="0">
                <a:solidFill>
                  <a:srgbClr val="002060"/>
                </a:solidFill>
              </a:rPr>
              <a:t> </a:t>
            </a:r>
            <a:r>
              <a:rPr lang="en-US" altLang="zh-TW" sz="3100" dirty="0" smtClean="0">
                <a:solidFill>
                  <a:srgbClr val="002060"/>
                </a:solidFill>
              </a:rPr>
              <a:t>community</a:t>
            </a:r>
            <a:br>
              <a:rPr lang="en-US" altLang="zh-TW" sz="3100" dirty="0" smtClean="0">
                <a:solidFill>
                  <a:srgbClr val="002060"/>
                </a:solidFill>
              </a:rPr>
            </a:br>
            <a:r>
              <a:rPr lang="en-US" altLang="zh-TW" sz="3100" dirty="0" smtClean="0">
                <a:solidFill>
                  <a:srgbClr val="002060"/>
                </a:solidFill>
              </a:rPr>
              <a:t/>
            </a:r>
            <a:br>
              <a:rPr lang="en-US" altLang="zh-TW" sz="3100" dirty="0" smtClean="0">
                <a:solidFill>
                  <a:srgbClr val="002060"/>
                </a:solidFill>
              </a:rPr>
            </a:br>
            <a:r>
              <a:rPr lang="en-US" altLang="zh-TW" sz="2000" dirty="0" smtClean="0">
                <a:solidFill>
                  <a:srgbClr val="002060"/>
                </a:solidFill>
              </a:rPr>
              <a:t/>
            </a:r>
            <a:br>
              <a:rPr lang="en-US" altLang="zh-TW" sz="2000" dirty="0" smtClean="0">
                <a:solidFill>
                  <a:srgbClr val="002060"/>
                </a:solidFill>
              </a:rPr>
            </a:br>
            <a:r>
              <a:rPr lang="en-US" altLang="zh-TW" sz="2000" dirty="0" smtClean="0">
                <a:solidFill>
                  <a:srgbClr val="002060"/>
                </a:solidFill>
              </a:rPr>
              <a:t/>
            </a:r>
            <a:br>
              <a:rPr lang="en-US" altLang="zh-TW" sz="2000" dirty="0" smtClean="0">
                <a:solidFill>
                  <a:srgbClr val="002060"/>
                </a:solidFill>
              </a:rPr>
            </a:br>
            <a:r>
              <a:rPr lang="en-US" altLang="zh-TW" sz="2000" dirty="0" smtClean="0">
                <a:solidFill>
                  <a:srgbClr val="002060"/>
                </a:solidFill>
              </a:rPr>
              <a:t>Xiao-Gang He</a:t>
            </a:r>
            <a:br>
              <a:rPr lang="en-US" altLang="zh-TW" sz="2000" dirty="0" smtClean="0">
                <a:solidFill>
                  <a:srgbClr val="002060"/>
                </a:solidFill>
              </a:rPr>
            </a:br>
            <a:r>
              <a:rPr lang="en-US" altLang="zh-TW" sz="2000" dirty="0" smtClean="0">
                <a:solidFill>
                  <a:srgbClr val="002060"/>
                </a:solidFill>
              </a:rPr>
              <a:t>NCTS</a:t>
            </a:r>
            <a:br>
              <a:rPr lang="en-US" altLang="zh-TW" sz="2000" dirty="0" smtClean="0">
                <a:solidFill>
                  <a:srgbClr val="002060"/>
                </a:solidFill>
              </a:rPr>
            </a:br>
            <a:r>
              <a:rPr lang="en-US" altLang="zh-TW" sz="2000" dirty="0" smtClean="0">
                <a:solidFill>
                  <a:srgbClr val="002060"/>
                </a:solidFill>
              </a:rPr>
              <a:t/>
            </a:r>
            <a:br>
              <a:rPr lang="en-US" altLang="zh-TW" sz="2000" dirty="0" smtClean="0">
                <a:solidFill>
                  <a:srgbClr val="002060"/>
                </a:solidFill>
              </a:rPr>
            </a:br>
            <a:r>
              <a:rPr lang="en-US" altLang="zh-TW" sz="2000" dirty="0" smtClean="0">
                <a:solidFill>
                  <a:srgbClr val="002060"/>
                </a:solidFill>
              </a:rPr>
              <a:t/>
            </a:r>
            <a:br>
              <a:rPr lang="en-US" altLang="zh-TW" sz="2000" dirty="0" smtClean="0">
                <a:solidFill>
                  <a:srgbClr val="002060"/>
                </a:solidFill>
              </a:rPr>
            </a:br>
            <a:r>
              <a:rPr lang="en-US" altLang="zh-TW" sz="2000" dirty="0" smtClean="0">
                <a:solidFill>
                  <a:srgbClr val="002060"/>
                </a:solidFill>
              </a:rPr>
              <a:t/>
            </a:r>
            <a:br>
              <a:rPr lang="en-US" altLang="zh-TW" sz="2000" dirty="0" smtClean="0">
                <a:solidFill>
                  <a:srgbClr val="002060"/>
                </a:solidFill>
              </a:rPr>
            </a:br>
            <a:r>
              <a:rPr lang="en-US" altLang="zh-TW" sz="2000" dirty="0" smtClean="0">
                <a:solidFill>
                  <a:srgbClr val="002060"/>
                </a:solidFill>
              </a:rPr>
              <a:t/>
            </a:r>
            <a:br>
              <a:rPr lang="en-US" altLang="zh-TW" sz="2000" dirty="0" smtClean="0">
                <a:solidFill>
                  <a:srgbClr val="002060"/>
                </a:solidFill>
              </a:rPr>
            </a:br>
            <a:r>
              <a:rPr lang="en-US" altLang="zh-TW" sz="2000" dirty="0" smtClean="0">
                <a:solidFill>
                  <a:srgbClr val="002060"/>
                </a:solidFill>
              </a:rPr>
              <a:t/>
            </a:r>
            <a:br>
              <a:rPr lang="en-US" altLang="zh-TW" sz="2000" dirty="0" smtClean="0">
                <a:solidFill>
                  <a:srgbClr val="002060"/>
                </a:solidFill>
              </a:rPr>
            </a:br>
            <a:r>
              <a:rPr lang="en-US" altLang="zh-TW" sz="2000" dirty="0" smtClean="0">
                <a:solidFill>
                  <a:srgbClr val="002060"/>
                </a:solidFill>
              </a:rPr>
              <a:t/>
            </a:r>
            <a:br>
              <a:rPr lang="en-US" altLang="zh-TW" sz="2000" dirty="0" smtClean="0">
                <a:solidFill>
                  <a:srgbClr val="002060"/>
                </a:solidFill>
              </a:rPr>
            </a:br>
            <a:r>
              <a:rPr lang="zh-TW" altLang="en-US" sz="2000" dirty="0" smtClean="0">
                <a:solidFill>
                  <a:srgbClr val="002060"/>
                </a:solidFill>
              </a:rPr>
              <a:t>                            </a:t>
            </a:r>
            <a:r>
              <a:rPr lang="en-US" altLang="zh-TW" sz="2000" dirty="0" smtClean="0">
                <a:solidFill>
                  <a:srgbClr val="002060"/>
                </a:solidFill>
              </a:rPr>
              <a:t/>
            </a:r>
            <a:br>
              <a:rPr lang="en-US" altLang="zh-TW" sz="2000" dirty="0" smtClean="0">
                <a:solidFill>
                  <a:srgbClr val="002060"/>
                </a:solidFill>
              </a:rPr>
            </a:br>
            <a:endParaRPr lang="zh-TW" altLang="en-US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924943"/>
            <a:ext cx="2592288" cy="263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0"/>
          <p:cNvGraphicFramePr>
            <a:graphicFrameLocks noChangeAspect="1"/>
          </p:cNvGraphicFramePr>
          <p:nvPr/>
        </p:nvGraphicFramePr>
        <p:xfrm>
          <a:off x="107503" y="4293097"/>
          <a:ext cx="2586111" cy="2564904"/>
        </p:xfrm>
        <a:graphic>
          <a:graphicData uri="http://schemas.openxmlformats.org/presentationml/2006/ole">
            <p:oleObj spid="_x0000_s2051" name="點陣圖影像" r:id="rId5" imgW="2133898" imgH="2114845" progId="PBrush">
              <p:embed/>
            </p:oleObj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196752"/>
            <a:ext cx="251918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en-US" altLang="zh-TW" dirty="0" smtClean="0"/>
              <a:t>Theoretical </a:t>
            </a:r>
            <a:r>
              <a:rPr lang="en-US" altLang="zh-TW" dirty="0" err="1" smtClean="0"/>
              <a:t>Particle&amp;Cosmology</a:t>
            </a:r>
            <a:r>
              <a:rPr lang="en-US" altLang="zh-TW" dirty="0" smtClean="0"/>
              <a:t> efforts in Taiwan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Taiwan HEP and Cosmology is a small community of order 60(30 in 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) faculties. Total 150 (80 in </a:t>
            </a:r>
            <a:r>
              <a:rPr lang="en-US" altLang="zh-TW" dirty="0" err="1" smtClean="0"/>
              <a:t>th</a:t>
            </a:r>
            <a:r>
              <a:rPr lang="en-US" altLang="zh-TW" dirty="0" smtClean="0"/>
              <a:t>) people, including faculties, </a:t>
            </a:r>
            <a:r>
              <a:rPr lang="en-US" altLang="zh-TW" dirty="0" err="1" smtClean="0"/>
              <a:t>postdocs</a:t>
            </a:r>
            <a:r>
              <a:rPr lang="en-US" altLang="zh-TW" dirty="0" smtClean="0"/>
              <a:t> and graduate students. 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7191" y="404664"/>
            <a:ext cx="5846809" cy="630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標題 1"/>
          <p:cNvSpPr txBox="1">
            <a:spLocks/>
          </p:cNvSpPr>
          <p:nvPr/>
        </p:nvSpPr>
        <p:spPr>
          <a:xfrm>
            <a:off x="323528" y="1066726"/>
            <a:ext cx="2746648" cy="308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Major institutions with THEP groups  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347864" y="4046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AcademiaSinica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Natl</a:t>
            </a:r>
            <a:r>
              <a:rPr lang="en-US" altLang="zh-TW" dirty="0" smtClean="0"/>
              <a:t> Taiwan U</a:t>
            </a:r>
          </a:p>
          <a:p>
            <a:r>
              <a:rPr lang="en-US" altLang="zh-TW" dirty="0" err="1" smtClean="0"/>
              <a:t>Natl</a:t>
            </a:r>
            <a:r>
              <a:rPr lang="en-US" altLang="zh-TW" dirty="0" smtClean="0"/>
              <a:t> Taiwan Normal U. </a:t>
            </a:r>
            <a:r>
              <a:rPr lang="en-US" altLang="zh-TW" dirty="0" err="1" smtClean="0"/>
              <a:t>Tamkang</a:t>
            </a:r>
            <a:r>
              <a:rPr lang="en-US" altLang="zh-TW" dirty="0" smtClean="0"/>
              <a:t> U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347864" y="119675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Natl</a:t>
            </a:r>
            <a:r>
              <a:rPr lang="en-US" altLang="zh-TW" dirty="0" smtClean="0"/>
              <a:t> Central U</a:t>
            </a:r>
          </a:p>
          <a:p>
            <a:r>
              <a:rPr lang="en-US" altLang="zh-TW" dirty="0" smtClean="0"/>
              <a:t>Chung-Yuan U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347864" y="1916832"/>
            <a:ext cx="1877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NCTS</a:t>
            </a:r>
          </a:p>
          <a:p>
            <a:r>
              <a:rPr lang="en-US" altLang="zh-TW" dirty="0" err="1" smtClean="0"/>
              <a:t>Natl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Chiao</a:t>
            </a:r>
            <a:r>
              <a:rPr lang="en-US" altLang="zh-TW" dirty="0" smtClean="0"/>
              <a:t>-Tung U</a:t>
            </a:r>
          </a:p>
          <a:p>
            <a:r>
              <a:rPr lang="en-US" altLang="zh-TW" dirty="0" err="1" smtClean="0"/>
              <a:t>Natl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Tsing-Hua</a:t>
            </a:r>
            <a:r>
              <a:rPr lang="en-US" altLang="zh-TW" dirty="0" smtClean="0"/>
              <a:t> U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347864" y="3284984"/>
            <a:ext cx="208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Natl</a:t>
            </a:r>
            <a:r>
              <a:rPr lang="en-US" altLang="zh-TW" dirty="0" smtClean="0"/>
              <a:t> Chung-Cheng U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3347864" y="3861048"/>
            <a:ext cx="195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Natl</a:t>
            </a:r>
            <a:r>
              <a:rPr lang="en-US" altLang="zh-TW" dirty="0" smtClean="0"/>
              <a:t> Cheng-Kung U</a:t>
            </a:r>
            <a:endParaRPr lang="zh-TW" altLang="en-US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6732240" y="476672"/>
            <a:ext cx="72008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4932040" y="1268760"/>
            <a:ext cx="1944216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5364088" y="1700808"/>
            <a:ext cx="72008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6228184" y="4437112"/>
            <a:ext cx="190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Natl</a:t>
            </a:r>
            <a:r>
              <a:rPr lang="en-US" altLang="zh-TW" dirty="0" smtClean="0"/>
              <a:t> Sun </a:t>
            </a:r>
            <a:r>
              <a:rPr lang="en-US" altLang="zh-TW" smtClean="0"/>
              <a:t>Yat-sen</a:t>
            </a:r>
            <a:r>
              <a:rPr lang="en-US" altLang="zh-TW" dirty="0" smtClean="0"/>
              <a:t> U</a:t>
            </a:r>
            <a:endParaRPr lang="zh-TW" altLang="en-US" dirty="0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5516488" y="1853208"/>
            <a:ext cx="72008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7452320" y="3356992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標題 1"/>
          <p:cNvSpPr txBox="1">
            <a:spLocks/>
          </p:cNvSpPr>
          <p:nvPr/>
        </p:nvSpPr>
        <p:spPr>
          <a:xfrm>
            <a:off x="7884368" y="3645024"/>
            <a:ext cx="93610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NDHU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Funding</a:t>
            </a:r>
            <a:endParaRPr lang="zh-TW" altLang="en-US" dirty="0"/>
          </a:p>
        </p:txBody>
      </p:sp>
      <p:sp>
        <p:nvSpPr>
          <p:cNvPr id="3" name="副標題 2"/>
          <p:cNvSpPr txBox="1">
            <a:spLocks/>
          </p:cNvSpPr>
          <p:nvPr/>
        </p:nvSpPr>
        <p:spPr>
          <a:xfrm>
            <a:off x="467544" y="1196752"/>
            <a:ext cx="8208912" cy="482453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</a:t>
            </a:r>
            <a:r>
              <a:rPr kumimoji="0" lang="en-US" altLang="zh-TW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Science Council (NSC</a:t>
            </a:r>
            <a:r>
              <a:rPr lang="zh-TW" altLang="en-US" sz="3200" dirty="0" smtClean="0"/>
              <a:t> </a:t>
            </a:r>
            <a:r>
              <a:rPr lang="zh-CN" altLang="en-US" sz="2000" b="1" dirty="0" smtClean="0"/>
              <a:t>国科会</a:t>
            </a:r>
            <a:r>
              <a:rPr kumimoji="0" lang="en-US" altLang="zh-TW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 grant: about 60 PIs, about NT$0.8mil/Year 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th</a:t>
            </a:r>
            <a:r>
              <a:rPr lang="en-US" altLang="zh-TW" sz="2400" dirty="0" smtClean="0"/>
              <a:t>), 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 </a:t>
            </a:r>
            <a:r>
              <a:rPr kumimoji="0" lang="en-US" altLang="zh-TW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exps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Total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NT$60mil/Year, </a:t>
            </a:r>
            <a:r>
              <a:rPr kumimoji="0" lang="en-US" altLang="zh-TW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Astro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phys,More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en-US" altLang="zh-TW" sz="2400" noProof="0" dirty="0" smtClean="0"/>
              <a:t>A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bout 60 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postdocs</a:t>
            </a:r>
            <a:r>
              <a:rPr lang="en-US" altLang="zh-TW" sz="2400" dirty="0" smtClean="0"/>
              <a:t>.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Academic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Submit </a:t>
            </a:r>
            <a:r>
              <a:rPr kumimoji="0" lang="zh-CN" alt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（攻顶）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grant of order NT$10 ~ 20mil/year.  Academic </a:t>
            </a:r>
            <a:r>
              <a:rPr kumimoji="0" lang="en-US" altLang="zh-TW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Excelence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CN" alt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卓越领航</a:t>
            </a:r>
            <a:r>
              <a:rPr kumimoji="0" lang="en-US" altLang="zh-CN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</a:rPr>
              <a:t>), </a:t>
            </a:r>
            <a:r>
              <a:rPr kumimoji="0" lang="en-US" altLang="zh-CN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0.5 ~ 1.0 mil/year</a:t>
            </a:r>
            <a:endParaRPr kumimoji="0" lang="en-US" altLang="zh-TW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標楷體" pitchFamily="65" charset="-120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Ministry</a:t>
            </a:r>
            <a:r>
              <a:rPr kumimoji="0" lang="en-US" altLang="zh-TW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Education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400" baseline="0" dirty="0" smtClean="0"/>
              <a:t>5Y/50b Academic Excellence program support basic research,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400" baseline="0" dirty="0" smtClean="0"/>
              <a:t>through universities, providing </a:t>
            </a:r>
            <a:r>
              <a:rPr lang="en-US" altLang="zh-TW" sz="2400" baseline="0" dirty="0" err="1" smtClean="0"/>
              <a:t>postdocs</a:t>
            </a:r>
            <a:r>
              <a:rPr lang="en-US" altLang="zh-TW" sz="2400" baseline="0" dirty="0" smtClean="0"/>
              <a:t> (~20)and etc. Example</a:t>
            </a:r>
            <a:r>
              <a:rPr lang="en-US" altLang="zh-CN" sz="2400" baseline="0" dirty="0" smtClean="0"/>
              <a:t>s</a:t>
            </a:r>
            <a:r>
              <a:rPr lang="en-US" altLang="zh-TW" sz="2400" baseline="0" dirty="0" smtClean="0"/>
              <a:t>: NTU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TW" sz="2400" baseline="0" dirty="0" smtClean="0"/>
              <a:t>Center for Advanced Studies</a:t>
            </a:r>
            <a:r>
              <a:rPr lang="en-US" altLang="zh-TW" sz="2400" dirty="0" smtClean="0"/>
              <a:t> of </a:t>
            </a:r>
            <a:r>
              <a:rPr lang="en-US" altLang="zh-TW" sz="2400" baseline="0" dirty="0" smtClean="0"/>
              <a:t>Theoretical Sciences, </a:t>
            </a:r>
            <a:r>
              <a:rPr lang="en-US" altLang="zh-TW" sz="2400" baseline="0" dirty="0" err="1" smtClean="0"/>
              <a:t>hep</a:t>
            </a:r>
            <a:r>
              <a:rPr lang="en-US" altLang="zh-TW" sz="2400" baseline="0" dirty="0" smtClean="0"/>
              <a:t>-</a:t>
            </a:r>
            <a:r>
              <a:rPr lang="zh-CN" altLang="en-US" sz="1400" b="1" dirty="0" smtClean="0"/>
              <a:t>拔尖 </a:t>
            </a:r>
            <a:r>
              <a:rPr lang="en-US" altLang="zh-CN" sz="2400" dirty="0" smtClean="0"/>
              <a:t>project…</a:t>
            </a:r>
            <a:endParaRPr lang="en-US" altLang="zh-TW" sz="2400" baseline="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Academia </a:t>
            </a:r>
            <a:r>
              <a:rPr kumimoji="0" lang="en-US" altLang="zh-TW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Sinica</a:t>
            </a:r>
            <a:r>
              <a:rPr kumimoji="0" lang="en-US" altLang="zh-TW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altLang="zh-TW" sz="3200" dirty="0" smtClean="0"/>
              <a:t> </a:t>
            </a:r>
            <a:r>
              <a:rPr lang="en-US" altLang="zh-TW" sz="2600" dirty="0" smtClean="0"/>
              <a:t>Always a resource for </a:t>
            </a:r>
            <a:r>
              <a:rPr lang="en-US" altLang="zh-TW" sz="2600" dirty="0" err="1" smtClean="0"/>
              <a:t>HEP&amp;Cosmology</a:t>
            </a:r>
            <a:r>
              <a:rPr lang="en-US" altLang="zh-TW" sz="2600" dirty="0" smtClean="0"/>
              <a:t> in some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600" dirty="0" smtClean="0"/>
              <a:t>way (~10 </a:t>
            </a:r>
            <a:r>
              <a:rPr lang="en-US" altLang="zh-TW" sz="2600" dirty="0" err="1" smtClean="0"/>
              <a:t>postdocs</a:t>
            </a:r>
            <a:r>
              <a:rPr lang="en-US" altLang="zh-TW" sz="2600" dirty="0" smtClean="0"/>
              <a:t>)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altLang="zh-TW" sz="3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</a:t>
            </a:r>
            <a:r>
              <a:rPr kumimoji="0" lang="en-US" altLang="zh-TW" sz="35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Center for </a:t>
            </a:r>
            <a:r>
              <a:rPr lang="en-US" altLang="zh-TW" sz="3500" dirty="0" smtClean="0"/>
              <a:t>Theoretical Sciences(NCTS</a:t>
            </a:r>
            <a:r>
              <a:rPr lang="en-US" altLang="zh-TW" sz="2800" dirty="0" smtClean="0"/>
              <a:t>)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zh-TW" sz="2800" dirty="0" smtClean="0"/>
              <a:t>under NSC (physics NT$40mil/Year), ~9 </a:t>
            </a:r>
            <a:r>
              <a:rPr lang="en-US" altLang="zh-TW" sz="2800" dirty="0" err="1" smtClean="0"/>
              <a:t>postdocs</a:t>
            </a:r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395536" y="2492896"/>
            <a:ext cx="8229600" cy="41044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3200" dirty="0" smtClean="0"/>
              <a:t>Three branches: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400" smtClean="0"/>
              <a:t>NCTSm </a:t>
            </a:r>
            <a:r>
              <a:rPr lang="en-US" altLang="zh-TW" sz="2400" dirty="0" smtClean="0"/>
              <a:t>(NTHU&amp;NCTU),  </a:t>
            </a:r>
            <a:r>
              <a:rPr lang="en-US" altLang="zh-TW" sz="2400" dirty="0" err="1" smtClean="0"/>
              <a:t>NCTSn</a:t>
            </a:r>
            <a:r>
              <a:rPr lang="en-US" altLang="zh-TW" sz="2400" dirty="0" smtClean="0"/>
              <a:t> (NTU) and NCTSs (NCKU)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Coordinates theoretical physics efforts in Taiwan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Twelve Focus groups (bottom up)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covering particle,</a:t>
            </a:r>
            <a:r>
              <a:rPr kumimoji="0" lang="en-US" altLang="zh-TW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astrophysics, cosmology, condensed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matter physics, bio-physics, computational physics.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800" baseline="0" dirty="0" smtClean="0"/>
              <a:t>Center Initiatives (top down): Computational physics,</a:t>
            </a:r>
            <a:r>
              <a:rPr lang="en-US" altLang="zh-TW" sz="2800" dirty="0" smtClean="0"/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TW" sz="2800" dirty="0" smtClean="0"/>
              <a:t>material sciences.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4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87727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600" dirty="0" smtClean="0"/>
              <a:t>Focus groups related to HEP and Cosmology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700" dirty="0" smtClean="0"/>
              <a:t>1. Gravitation</a:t>
            </a:r>
            <a:br>
              <a:rPr lang="en-US" altLang="zh-TW" sz="2700" dirty="0" smtClean="0"/>
            </a:br>
            <a:r>
              <a:rPr lang="en-US" altLang="zh-TW" sz="2700" dirty="0" smtClean="0"/>
              <a:t/>
            </a:r>
            <a:br>
              <a:rPr lang="en-US" altLang="zh-TW" sz="2700" dirty="0" smtClean="0"/>
            </a:br>
            <a:r>
              <a:rPr lang="en-US" altLang="zh-TW" sz="2700" dirty="0" smtClean="0"/>
              <a:t>2. Cosmology and Particle Astrophysics</a:t>
            </a:r>
            <a:br>
              <a:rPr lang="en-US" altLang="zh-TW" sz="2700" dirty="0" smtClean="0"/>
            </a:br>
            <a:r>
              <a:rPr lang="en-US" altLang="zh-TW" sz="2700" dirty="0" smtClean="0"/>
              <a:t/>
            </a:r>
            <a:br>
              <a:rPr lang="en-US" altLang="zh-TW" sz="2700" dirty="0" smtClean="0"/>
            </a:br>
            <a:r>
              <a:rPr lang="en-US" altLang="zh-TW" sz="2700" dirty="0" smtClean="0"/>
              <a:t>3. LHC Physics</a:t>
            </a:r>
            <a:br>
              <a:rPr lang="en-US" altLang="zh-TW" sz="2700" dirty="0" smtClean="0"/>
            </a:br>
            <a:r>
              <a:rPr lang="en-US" altLang="zh-TW" sz="2700" dirty="0" smtClean="0"/>
              <a:t/>
            </a:r>
            <a:br>
              <a:rPr lang="en-US" altLang="zh-TW" sz="2700" dirty="0" smtClean="0"/>
            </a:br>
            <a:r>
              <a:rPr lang="en-US" altLang="zh-TW" sz="2700" dirty="0" smtClean="0"/>
              <a:t>4. String</a:t>
            </a:r>
            <a:br>
              <a:rPr lang="en-US" altLang="zh-TW" sz="2700" dirty="0" smtClean="0"/>
            </a:br>
            <a:r>
              <a:rPr lang="en-US" altLang="zh-TW" sz="2700" dirty="0" smtClean="0"/>
              <a:t/>
            </a:r>
            <a:br>
              <a:rPr lang="en-US" altLang="zh-TW" sz="2700" dirty="0" smtClean="0"/>
            </a:br>
            <a:r>
              <a:rPr lang="en-US" altLang="zh-TW" sz="2700" dirty="0" smtClean="0"/>
              <a:t>5. Lattice QCD and </a:t>
            </a:r>
            <a:r>
              <a:rPr lang="en-US" altLang="zh-TW" sz="2700" dirty="0" err="1" smtClean="0"/>
              <a:t>Hadron</a:t>
            </a:r>
            <a:r>
              <a:rPr lang="en-US" altLang="zh-TW" sz="2700" dirty="0" smtClean="0"/>
              <a:t> Physics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/>
          <a:lstStyle/>
          <a:p>
            <a:pPr algn="l"/>
            <a:r>
              <a:rPr lang="en-US" altLang="zh-TW" dirty="0" smtClean="0"/>
              <a:t>Major Experimental programs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600" dirty="0" smtClean="0"/>
              <a:t>LHC (ATLAS, CMS); SUPER-B; </a:t>
            </a:r>
            <a:br>
              <a:rPr lang="en-US" altLang="zh-TW" sz="3600" dirty="0" smtClean="0"/>
            </a:br>
            <a:r>
              <a:rPr lang="en-US" altLang="zh-TW" sz="3600" dirty="0" smtClean="0"/>
              <a:t>DAYA BAY; TEXONO; </a:t>
            </a:r>
            <a:r>
              <a:rPr lang="zh-TW" altLang="zh-TW" sz="3600" dirty="0" smtClean="0"/>
              <a:t>Fermilab E-906</a:t>
            </a:r>
            <a:r>
              <a:rPr lang="en-US" altLang="zh-TW" sz="3600" dirty="0" smtClean="0"/>
              <a:t>;CDEX; J-PARC…</a:t>
            </a:r>
            <a:br>
              <a:rPr lang="en-US" altLang="zh-TW" sz="3600" dirty="0" smtClean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ARMIBA; AMS02; ALMA; ANITA/ARA;CHFT/</a:t>
            </a:r>
            <a:r>
              <a:rPr lang="en-US" altLang="zh-TW" sz="3600" dirty="0" err="1" smtClean="0"/>
              <a:t>Subaru;SAM,TAOS</a:t>
            </a:r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Major research fields and topics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Flavor Physics: top, B, D, neutrino</a:t>
            </a:r>
          </a:p>
          <a:p>
            <a:r>
              <a:rPr lang="en-US" altLang="zh-TW" dirty="0" smtClean="0"/>
              <a:t>BSM and Collider Physics: Higgs, SUSY, heavy new particles, extra dimensions, grand unification</a:t>
            </a:r>
          </a:p>
          <a:p>
            <a:r>
              <a:rPr lang="en-US" altLang="zh-TW" dirty="0" smtClean="0"/>
              <a:t>QCD: </a:t>
            </a:r>
            <a:r>
              <a:rPr lang="en-US" altLang="zh-TW" dirty="0" err="1" smtClean="0"/>
              <a:t>perturbative</a:t>
            </a:r>
            <a:r>
              <a:rPr lang="en-US" altLang="zh-TW" dirty="0" smtClean="0"/>
              <a:t>, lattice, sum rules, </a:t>
            </a:r>
            <a:r>
              <a:rPr lang="en-US" altLang="zh-TW" dirty="0" err="1" smtClean="0"/>
              <a:t>chiral</a:t>
            </a:r>
            <a:r>
              <a:rPr lang="en-US" altLang="zh-TW" dirty="0" smtClean="0"/>
              <a:t> PT </a:t>
            </a:r>
          </a:p>
          <a:p>
            <a:r>
              <a:rPr lang="en-US" altLang="zh-TW" dirty="0" err="1" smtClean="0"/>
              <a:t>Astroparticle</a:t>
            </a:r>
            <a:r>
              <a:rPr lang="en-US" altLang="zh-TW" dirty="0" smtClean="0"/>
              <a:t> physics</a:t>
            </a:r>
          </a:p>
          <a:p>
            <a:r>
              <a:rPr lang="en-US" altLang="zh-TW" dirty="0" smtClean="0"/>
              <a:t>Cosmology: CMB, dark matter, dark energy</a:t>
            </a:r>
          </a:p>
          <a:p>
            <a:r>
              <a:rPr lang="en-US" altLang="zh-TW" dirty="0" smtClean="0"/>
              <a:t>Field Theory, Gravity, Strings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TW" dirty="0" smtClean="0"/>
              <a:t>Major academic activities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400" dirty="0" smtClean="0"/>
              <a:t>Particle and fields Spring Schools (25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 in 2012)</a:t>
            </a:r>
          </a:p>
          <a:p>
            <a:r>
              <a:rPr lang="en-US" altLang="zh-TW" sz="2400" dirty="0" smtClean="0"/>
              <a:t>Nuclear and </a:t>
            </a:r>
            <a:r>
              <a:rPr lang="en-US" altLang="zh-TW" sz="2400" dirty="0" err="1" smtClean="0"/>
              <a:t>hadronic</a:t>
            </a:r>
            <a:r>
              <a:rPr lang="en-US" altLang="zh-TW" sz="2400" dirty="0" smtClean="0"/>
              <a:t> summer school (16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 in 2012)</a:t>
            </a:r>
          </a:p>
          <a:p>
            <a:r>
              <a:rPr lang="en-US" altLang="zh-TW" sz="2400" dirty="0" smtClean="0"/>
              <a:t>Particle Physics Workshops (9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 in 2011)</a:t>
            </a:r>
          </a:p>
          <a:p>
            <a:r>
              <a:rPr lang="en-US" altLang="zh-TW" sz="2400" dirty="0" smtClean="0"/>
              <a:t>NCTS activities (LHC, String, Gravity, </a:t>
            </a:r>
            <a:r>
              <a:rPr lang="en-US" altLang="zh-TW" sz="2400" dirty="0" err="1" smtClean="0"/>
              <a:t>Hadron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/>
              <a:t>Astroparticle</a:t>
            </a:r>
            <a:r>
              <a:rPr lang="en-US" altLang="zh-TW" sz="2400" dirty="0" smtClean="0"/>
              <a:t> &amp; Cosmology, Focus Groups)</a:t>
            </a:r>
          </a:p>
          <a:p>
            <a:r>
              <a:rPr lang="en-US" altLang="zh-TW" sz="2400" dirty="0"/>
              <a:t>C</a:t>
            </a:r>
            <a:r>
              <a:rPr lang="en-US" altLang="zh-TW" sz="2400" dirty="0" smtClean="0"/>
              <a:t>ross </a:t>
            </a:r>
            <a:r>
              <a:rPr lang="en-US" altLang="zh-TW" sz="2400" dirty="0"/>
              <a:t>S</a:t>
            </a:r>
            <a:r>
              <a:rPr lang="en-US" altLang="zh-TW" sz="2400" dirty="0" smtClean="0"/>
              <a:t>trait Workshops</a:t>
            </a:r>
          </a:p>
          <a:p>
            <a:r>
              <a:rPr lang="en-US" altLang="zh-TW" sz="2400" dirty="0" smtClean="0"/>
              <a:t>Cosmology and Particle Astrophysics (3</a:t>
            </a:r>
            <a:r>
              <a:rPr lang="en-US" altLang="zh-TW" sz="2400" baseline="30000" dirty="0" smtClean="0"/>
              <a:t>rd</a:t>
            </a:r>
            <a:r>
              <a:rPr lang="en-US" altLang="zh-TW" sz="2400" dirty="0" smtClean="0"/>
              <a:t> this year), </a:t>
            </a:r>
          </a:p>
          <a:p>
            <a:r>
              <a:rPr lang="en-US" altLang="zh-TW" sz="2400" dirty="0" err="1" smtClean="0"/>
              <a:t>Cospa</a:t>
            </a:r>
            <a:r>
              <a:rPr lang="en-US" altLang="zh-TW" sz="2400" dirty="0" smtClean="0"/>
              <a:t>  Conference series (rotating internationally, 2011 Beijing); Summer Institutes (rotation among Japan, Korea,  Taiwan)</a:t>
            </a:r>
          </a:p>
          <a:p>
            <a:r>
              <a:rPr lang="en-US" altLang="zh-TW" sz="2400" dirty="0" smtClean="0"/>
              <a:t>Other international meetings </a:t>
            </a:r>
          </a:p>
          <a:p>
            <a:pPr>
              <a:buNone/>
            </a:pPr>
            <a:r>
              <a:rPr lang="en-US" altLang="zh-TW" sz="2400" dirty="0" smtClean="0"/>
              <a:t>     (FPCP, ICFP,…)</a:t>
            </a:r>
          </a:p>
          <a:p>
            <a:pPr>
              <a:buNone/>
            </a:pPr>
            <a:r>
              <a:rPr lang="en-US" altLang="zh-TW" sz="3000" dirty="0" smtClean="0"/>
              <a:t>Exchange programs:</a:t>
            </a:r>
          </a:p>
          <a:p>
            <a:pPr>
              <a:buNone/>
            </a:pPr>
            <a:r>
              <a:rPr lang="en-US" altLang="zh-TW" sz="2600" dirty="0" smtClean="0"/>
              <a:t>KEK;APCTP; KIAS; KIPAC; IPMU …</a:t>
            </a:r>
          </a:p>
          <a:p>
            <a:endParaRPr lang="zh-TW" altLang="en-US" dirty="0"/>
          </a:p>
        </p:txBody>
      </p:sp>
      <p:pic>
        <p:nvPicPr>
          <p:cNvPr id="2050" name="Picture 2" descr="Summer Institute 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37112"/>
            <a:ext cx="3865299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443</Words>
  <Application>Microsoft Office PowerPoint</Application>
  <PresentationFormat>如螢幕大小 (4:3)</PresentationFormat>
  <Paragraphs>64</Paragraphs>
  <Slides>10</Slides>
  <Notes>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Office 佈景主題</vt:lpstr>
      <vt:lpstr>點陣圖影像</vt:lpstr>
      <vt:lpstr>Theoretical Particle &amp; Cosmology  efforts in Taiwan –  a small community    Xiao-Gang He NCTS                                    </vt:lpstr>
      <vt:lpstr>Theoretical Particle&amp;Cosmology efforts in Taiwan</vt:lpstr>
      <vt:lpstr>投影片 3</vt:lpstr>
      <vt:lpstr>Funding</vt:lpstr>
      <vt:lpstr>投影片 5</vt:lpstr>
      <vt:lpstr>Focus groups related to HEP and Cosmology  1. Gravitation  2. Cosmology and Particle Astrophysics  3. LHC Physics  4. String  5. Lattice QCD and Hadron Physics   </vt:lpstr>
      <vt:lpstr>Major Experimental programs  LHC (ATLAS, CMS); SUPER-B;  DAYA BAY; TEXONO; Fermilab E-906;CDEX; J-PARC…  ARMIBA; AMS02; ALMA; ANITA/ARA;CHFT/Subaru;SAM,TAOS…</vt:lpstr>
      <vt:lpstr>Major research fields and topics</vt:lpstr>
      <vt:lpstr>Major academic activities </vt:lpstr>
      <vt:lpstr>投影片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Windows User</dc:creator>
  <cp:lastModifiedBy>Windows 使用者</cp:lastModifiedBy>
  <cp:revision>109</cp:revision>
  <dcterms:created xsi:type="dcterms:W3CDTF">2011-07-23T07:16:24Z</dcterms:created>
  <dcterms:modified xsi:type="dcterms:W3CDTF">2012-05-07T06:58:03Z</dcterms:modified>
</cp:coreProperties>
</file>