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7CD94-844D-4B08-AC46-D43E71E35FDF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69D80-6CB3-4CB3-AD2D-64D24D5637B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Work with </a:t>
            </a:r>
            <a:r>
              <a:rPr lang="en-US" altLang="zh-TW" dirty="0" err="1" smtClean="0"/>
              <a:t>prof</a:t>
            </a:r>
            <a:r>
              <a:rPr lang="en-US" altLang="zh-TW" dirty="0" smtClean="0"/>
              <a:t>. CQG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tensor perturbations has more </a:t>
            </a:r>
            <a:r>
              <a:rPr lang="en-US" altLang="zh-TW" dirty="0" err="1" smtClean="0"/>
              <a:t>dof</a:t>
            </a:r>
            <a:r>
              <a:rPr lang="en-US" altLang="zh-TW" dirty="0" smtClean="0"/>
              <a:t> then in the content of GR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first model for inflation in T-gravity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No new </a:t>
            </a:r>
            <a:r>
              <a:rPr lang="en-US" altLang="zh-TW" dirty="0" err="1" smtClean="0"/>
              <a:t>dof</a:t>
            </a:r>
            <a:r>
              <a:rPr lang="en-US" altLang="zh-TW" baseline="0" dirty="0" smtClean="0"/>
              <a:t> induced by the non-minimal coupling</a:t>
            </a:r>
          </a:p>
          <a:p>
            <a:r>
              <a:rPr lang="en-US" altLang="zh-TW" baseline="0" dirty="0" smtClean="0"/>
              <a:t>At this stage, no matter about the origin of the gravity, just the time dependent parameters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  <a:r>
              <a:rPr lang="en-US" altLang="zh-TW" baseline="0" dirty="0" smtClean="0"/>
              <a:t> &amp; </a:t>
            </a:r>
            <a:r>
              <a:rPr lang="en-US" altLang="zh-TW" baseline="0" dirty="0" err="1" smtClean="0"/>
              <a:t>tele-para</a:t>
            </a:r>
            <a:r>
              <a:rPr lang="en-US" altLang="zh-TW" baseline="0" dirty="0" smtClean="0"/>
              <a:t> inflation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Einstein proposed tetrad field (the local frame)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 man exercise on a parallel bar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Not unification theory, but gravity instead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 is Lorentz violating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Effective field theory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Because TE”GR”, so</a:t>
            </a:r>
            <a:r>
              <a:rPr lang="en-US" altLang="zh-TW" baseline="0" dirty="0" smtClean="0"/>
              <a:t> we wish also to carry out the predictions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One Riemann</a:t>
            </a:r>
            <a:r>
              <a:rPr lang="en-US" altLang="zh-TW" baseline="0" dirty="0" smtClean="0"/>
              <a:t> correspond to a whole equivalence class of Tele</a:t>
            </a:r>
          </a:p>
          <a:p>
            <a:r>
              <a:rPr lang="en-US" altLang="zh-TW" baseline="0" dirty="0" smtClean="0"/>
              <a:t>The vector in local tangent frame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69D80-6CB3-4CB3-AD2D-64D24D5637B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0000"/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425FB4-4C62-4F8C-9919-9D22DFB0B520}" type="datetimeFigureOut">
              <a:rPr lang="zh-TW" altLang="en-US" smtClean="0"/>
              <a:pPr/>
              <a:t>2012/5/10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FF91F8-1F66-4DB2-BB66-73A38773B9F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6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19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41.png"/><Relationship Id="rId7" Type="http://schemas.openxmlformats.org/officeDocument/2006/relationships/image" Target="../media/image3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38.png"/><Relationship Id="rId4" Type="http://schemas.openxmlformats.org/officeDocument/2006/relationships/image" Target="../media/image33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58200" cy="2592288"/>
          </a:xfrm>
        </p:spPr>
        <p:txBody>
          <a:bodyPr>
            <a:noAutofit/>
          </a:bodyPr>
          <a:lstStyle/>
          <a:p>
            <a:r>
              <a:rPr lang="en-US" altLang="zh-TW" sz="4800" dirty="0" smtClean="0"/>
              <a:t>primordial fluctuations within </a:t>
            </a:r>
            <a:r>
              <a:rPr lang="en-US" altLang="zh-TW" sz="4800" dirty="0" err="1" smtClean="0"/>
              <a:t>tele</a:t>
            </a:r>
            <a:r>
              <a:rPr lang="en-US" altLang="zh-TW" sz="4800" dirty="0" smtClean="0"/>
              <a:t>-parallelism 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" y="4941168"/>
            <a:ext cx="8458200" cy="115212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Yi-</a:t>
            </a:r>
            <a:r>
              <a:rPr lang="en-US" altLang="zh-TW" dirty="0" err="1" smtClean="0"/>
              <a:t>Peng</a:t>
            </a:r>
            <a:r>
              <a:rPr lang="en-US" altLang="zh-TW" dirty="0" smtClean="0"/>
              <a:t> Wu</a:t>
            </a:r>
          </a:p>
          <a:p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Department of Physics, National </a:t>
            </a:r>
            <a:r>
              <a:rPr lang="en-US" altLang="zh-TW" sz="2000" dirty="0" err="1" smtClean="0">
                <a:solidFill>
                  <a:schemeClr val="accent2">
                    <a:lumMod val="75000"/>
                  </a:schemeClr>
                </a:solidFill>
              </a:rPr>
              <a:t>Tsing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 err="1" smtClean="0">
                <a:solidFill>
                  <a:schemeClr val="accent2">
                    <a:lumMod val="75000"/>
                  </a:schemeClr>
                </a:solidFill>
              </a:rPr>
              <a:t>Hua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 University</a:t>
            </a:r>
          </a:p>
          <a:p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May 10th @ </a:t>
            </a:r>
            <a:r>
              <a:rPr lang="en-US" altLang="zh-TW" sz="2000" dirty="0" err="1" smtClean="0">
                <a:solidFill>
                  <a:schemeClr val="accent2">
                    <a:lumMod val="75000"/>
                  </a:schemeClr>
                </a:solidFill>
              </a:rPr>
              <a:t>Chongquing</a:t>
            </a:r>
            <a:endParaRPr lang="zh-TW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771800" y="611396"/>
            <a:ext cx="61926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 smtClean="0">
                <a:solidFill>
                  <a:srgbClr val="0070C0"/>
                </a:solidFill>
              </a:rPr>
              <a:t>2012 Cross-Strait Meeting on Particle Physics and Cosmology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04048" y="6165304"/>
            <a:ext cx="3999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Collaborate with Prof. </a:t>
            </a:r>
            <a:r>
              <a:rPr lang="en-US" altLang="zh-TW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Chao-</a:t>
            </a:r>
            <a:r>
              <a:rPr lang="en-US" altLang="zh-TW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Qiang</a:t>
            </a:r>
            <a:r>
              <a:rPr lang="en-US" altLang="zh-TW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TW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Geng</a:t>
            </a:r>
            <a:endParaRPr lang="zh-TW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36272" y="4797152"/>
            <a:ext cx="584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Is the “equivalence” between single field inflationary models trivial ?</a:t>
            </a:r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Classify the </a:t>
            </a:r>
            <a:r>
              <a:rPr lang="en-US" altLang="zh-TW" sz="2800" dirty="0" err="1" smtClean="0"/>
              <a:t>teleparallel</a:t>
            </a:r>
            <a:r>
              <a:rPr lang="en-US" altLang="zh-TW" sz="2800" dirty="0" smtClean="0"/>
              <a:t> geometry:</a:t>
            </a:r>
          </a:p>
          <a:p>
            <a:pPr lvl="1"/>
            <a:r>
              <a:rPr lang="en-US" altLang="zh-TW" sz="2400" dirty="0" smtClean="0"/>
              <a:t>e</a:t>
            </a:r>
            <a:r>
              <a:rPr lang="en-US" altLang="zh-TW" sz="2400" baseline="-25000" dirty="0" smtClean="0"/>
              <a:t>A</a:t>
            </a:r>
            <a:r>
              <a:rPr lang="en-US" altLang="zh-TW" sz="2400" baseline="30000" dirty="0" smtClean="0"/>
              <a:t>0 </a:t>
            </a:r>
            <a:r>
              <a:rPr lang="en-US" altLang="zh-TW" sz="2400" dirty="0" smtClean="0"/>
              <a:t>: (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) time-like (ii) space-like (iii) null</a:t>
            </a:r>
            <a:endParaRPr lang="zh-TW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420888"/>
            <a:ext cx="31908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3501008"/>
            <a:ext cx="50577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2473077"/>
            <a:ext cx="358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5157192"/>
            <a:ext cx="35909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60032" y="5445224"/>
            <a:ext cx="398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17" name="向右箭號 16"/>
          <p:cNvSpPr/>
          <p:nvPr/>
        </p:nvSpPr>
        <p:spPr>
          <a:xfrm rot="2218129">
            <a:off x="2771800" y="3148268"/>
            <a:ext cx="36004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向右箭號 18"/>
          <p:cNvSpPr/>
          <p:nvPr/>
        </p:nvSpPr>
        <p:spPr>
          <a:xfrm rot="8502131">
            <a:off x="5436096" y="3132401"/>
            <a:ext cx="36004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/>
          <p:cNvSpPr txBox="1"/>
          <p:nvPr/>
        </p:nvSpPr>
        <p:spPr>
          <a:xfrm rot="327691">
            <a:off x="5940152" y="5877272"/>
            <a:ext cx="1773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Bradley Hand ITC" pitchFamily="66" charset="0"/>
              </a:rPr>
              <a:t>ADM formalism</a:t>
            </a:r>
            <a:endParaRPr lang="zh-TW" altLang="en-US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21" name="向右箭號 20"/>
          <p:cNvSpPr/>
          <p:nvPr/>
        </p:nvSpPr>
        <p:spPr>
          <a:xfrm>
            <a:off x="4283968" y="5445224"/>
            <a:ext cx="36004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向下箭號圖說文字 21"/>
          <p:cNvSpPr/>
          <p:nvPr/>
        </p:nvSpPr>
        <p:spPr>
          <a:xfrm>
            <a:off x="1691680" y="4581128"/>
            <a:ext cx="1512168" cy="648072"/>
          </a:xfrm>
          <a:prstGeom prst="downArrowCallou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r>
              <a:rPr lang="en-US" altLang="zh-TW" sz="2800" dirty="0" err="1" smtClean="0"/>
              <a:t>Teleparallel</a:t>
            </a:r>
            <a:r>
              <a:rPr lang="en-US" altLang="zh-TW" sz="2800" dirty="0" smtClean="0"/>
              <a:t> geometry with time-like e</a:t>
            </a:r>
            <a:r>
              <a:rPr lang="en-US" altLang="zh-TW" sz="2800" baseline="-25000" dirty="0" smtClean="0"/>
              <a:t>A</a:t>
            </a:r>
            <a:r>
              <a:rPr lang="en-US" altLang="zh-TW" sz="2800" baseline="30000" dirty="0" smtClean="0"/>
              <a:t>0</a:t>
            </a:r>
          </a:p>
          <a:p>
            <a:endParaRPr lang="en-US" altLang="zh-TW" baseline="30000" dirty="0" smtClean="0"/>
          </a:p>
          <a:p>
            <a:endParaRPr lang="en-US" altLang="zh-TW" baseline="30000" dirty="0" smtClean="0"/>
          </a:p>
          <a:p>
            <a:endParaRPr lang="en-US" altLang="zh-TW" baseline="30000" dirty="0" smtClean="0"/>
          </a:p>
          <a:p>
            <a:r>
              <a:rPr lang="en-US" altLang="zh-TW" sz="2800" dirty="0" smtClean="0"/>
              <a:t>Fix the time and spatial </a:t>
            </a:r>
            <a:r>
              <a:rPr lang="en-US" altLang="zh-TW" sz="2800" dirty="0" err="1" smtClean="0"/>
              <a:t>reparametrizations</a:t>
            </a:r>
            <a:endParaRPr lang="zh-TW" altLang="en-US" sz="28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588225" y="2060848"/>
            <a:ext cx="1944216" cy="438351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2564904"/>
            <a:ext cx="1872208" cy="754826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492896"/>
            <a:ext cx="26479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3941812"/>
            <a:ext cx="2676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8" name="文字方塊 7"/>
          <p:cNvSpPr txBox="1"/>
          <p:nvPr/>
        </p:nvSpPr>
        <p:spPr>
          <a:xfrm rot="179572">
            <a:off x="4158796" y="4085911"/>
            <a:ext cx="3653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altLang="zh-TW" sz="2000" b="1" dirty="0" smtClean="0">
                <a:solidFill>
                  <a:srgbClr val="FF0000"/>
                </a:solidFill>
                <a:latin typeface="Calibri"/>
              </a:rPr>
              <a:t>ζ</a:t>
            </a:r>
            <a:r>
              <a:rPr lang="en-US" altLang="zh-TW" sz="2000" b="1" dirty="0" smtClean="0">
                <a:solidFill>
                  <a:srgbClr val="FF0000"/>
                </a:solidFill>
                <a:latin typeface="Bradley Hand ITC" pitchFamily="66" charset="0"/>
              </a:rPr>
              <a:t> and </a:t>
            </a:r>
            <a:r>
              <a:rPr lang="el-GR" altLang="zh-TW" sz="2000" b="1" dirty="0" smtClean="0">
                <a:solidFill>
                  <a:srgbClr val="FF0000"/>
                </a:solidFill>
                <a:latin typeface="Calibri"/>
              </a:rPr>
              <a:t>γ</a:t>
            </a:r>
            <a:r>
              <a:rPr lang="en-US" altLang="zh-TW" sz="2000" b="1" dirty="0" smtClean="0">
                <a:solidFill>
                  <a:srgbClr val="FF0000"/>
                </a:solidFill>
                <a:latin typeface="Bradley Hand ITC" pitchFamily="66" charset="0"/>
              </a:rPr>
              <a:t> are first order quantities</a:t>
            </a:r>
            <a:endParaRPr lang="zh-TW" altLang="en-US" sz="20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4657700"/>
            <a:ext cx="34861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5445224"/>
            <a:ext cx="36671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11" name="文字方塊 10"/>
          <p:cNvSpPr txBox="1"/>
          <p:nvPr/>
        </p:nvSpPr>
        <p:spPr>
          <a:xfrm>
            <a:off x="755576" y="6093296"/>
            <a:ext cx="218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solidFill>
                  <a:srgbClr val="C00000">
                    <a:alpha val="67000"/>
                  </a:srgbClr>
                </a:solidFill>
                <a:latin typeface="Harlow Solid Italic" pitchFamily="82" charset="0"/>
              </a:rPr>
              <a:t>expected results!!</a:t>
            </a:r>
            <a:endParaRPr lang="zh-TW" altLang="en-US" sz="2400" dirty="0">
              <a:solidFill>
                <a:srgbClr val="C00000">
                  <a:alpha val="67000"/>
                </a:srgbClr>
              </a:solidFill>
              <a:latin typeface="Harlow Solid Italic" pitchFamily="82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292080" y="5077633"/>
            <a:ext cx="3528392" cy="101566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The results can be generalized to </a:t>
            </a:r>
            <a:r>
              <a:rPr lang="en-US" altLang="zh-TW" sz="2000" dirty="0" err="1" smtClean="0"/>
              <a:t>teleparallel</a:t>
            </a:r>
            <a:r>
              <a:rPr lang="en-US" altLang="zh-TW" sz="2000" dirty="0" smtClean="0"/>
              <a:t> geometry with space-like e</a:t>
            </a:r>
            <a:r>
              <a:rPr lang="en-US" altLang="zh-TW" sz="2000" baseline="-25000" dirty="0" smtClean="0"/>
              <a:t>A</a:t>
            </a:r>
            <a:r>
              <a:rPr lang="en-US" altLang="zh-TW" sz="2000" baseline="30000" dirty="0" smtClean="0"/>
              <a:t>0</a:t>
            </a:r>
            <a:endParaRPr lang="zh-TW" altLang="en-US" sz="2000" dirty="0"/>
          </a:p>
        </p:txBody>
      </p:sp>
      <p:sp>
        <p:nvSpPr>
          <p:cNvPr id="13" name="文字方塊 12"/>
          <p:cNvSpPr txBox="1"/>
          <p:nvPr/>
        </p:nvSpPr>
        <p:spPr>
          <a:xfrm rot="21432695">
            <a:off x="620000" y="2924944"/>
            <a:ext cx="2183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Bradley Hand ITC" pitchFamily="66" charset="0"/>
              </a:rPr>
              <a:t>extrinsic curvature</a:t>
            </a:r>
            <a:endParaRPr lang="zh-TW" altLang="en-US" sz="20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cxnSp>
        <p:nvCxnSpPr>
          <p:cNvPr id="17" name="弧形接點 16"/>
          <p:cNvCxnSpPr/>
          <p:nvPr/>
        </p:nvCxnSpPr>
        <p:spPr>
          <a:xfrm flipV="1">
            <a:off x="2987824" y="2204864"/>
            <a:ext cx="360040" cy="21602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 rot="288202">
            <a:off x="3491880" y="206084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Bradley Hand ITC" pitchFamily="66" charset="0"/>
              </a:rPr>
              <a:t>3- curvature</a:t>
            </a:r>
            <a:endParaRPr lang="zh-TW" altLang="en-US" sz="20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24" name="手繪多邊形 23"/>
          <p:cNvSpPr/>
          <p:nvPr/>
        </p:nvSpPr>
        <p:spPr>
          <a:xfrm>
            <a:off x="1422400" y="2760150"/>
            <a:ext cx="965200" cy="59250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手繪多邊形 24"/>
          <p:cNvSpPr/>
          <p:nvPr/>
        </p:nvSpPr>
        <p:spPr>
          <a:xfrm>
            <a:off x="1446560" y="2793686"/>
            <a:ext cx="965200" cy="59250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365104"/>
            <a:ext cx="46005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Driven inflation by modified </a:t>
            </a:r>
            <a:r>
              <a:rPr lang="en-US" altLang="zh-TW" sz="2800" dirty="0" err="1" smtClean="0"/>
              <a:t>teleparallel</a:t>
            </a:r>
            <a:r>
              <a:rPr lang="en-US" altLang="zh-TW" sz="2800" dirty="0" smtClean="0"/>
              <a:t> gravity opens up the study of f(T) theories </a:t>
            </a:r>
          </a:p>
          <a:p>
            <a:r>
              <a:rPr lang="en-US" altLang="zh-TW" sz="2800" dirty="0" smtClean="0"/>
              <a:t>Conformal transformation in f(T) theories:</a:t>
            </a:r>
          </a:p>
          <a:p>
            <a:endParaRPr lang="zh-TW" altLang="en-US" sz="2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4860032" y="2060848"/>
            <a:ext cx="2730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0070C0"/>
                </a:solidFill>
              </a:rPr>
              <a:t>(Ferraro &amp; </a:t>
            </a:r>
            <a:r>
              <a:rPr lang="en-US" altLang="zh-TW" sz="2000" dirty="0" err="1" smtClean="0">
                <a:solidFill>
                  <a:srgbClr val="0070C0"/>
                </a:solidFill>
              </a:rPr>
              <a:t>Fiorini</a:t>
            </a:r>
            <a:r>
              <a:rPr lang="en-US" altLang="zh-TW" sz="2000" dirty="0" smtClean="0">
                <a:solidFill>
                  <a:srgbClr val="0070C0"/>
                </a:solidFill>
              </a:rPr>
              <a:t> 2007)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3227508"/>
            <a:ext cx="3264421" cy="392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3645024"/>
            <a:ext cx="17049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4005064"/>
            <a:ext cx="2837309" cy="29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4338811"/>
            <a:ext cx="12858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4674468"/>
            <a:ext cx="2247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16217" y="4981093"/>
            <a:ext cx="864096" cy="24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9552" y="3284984"/>
            <a:ext cx="1724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向右箭號 12"/>
          <p:cNvSpPr/>
          <p:nvPr/>
        </p:nvSpPr>
        <p:spPr>
          <a:xfrm rot="5400000">
            <a:off x="1439652" y="3897051"/>
            <a:ext cx="36004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2339752" y="4437112"/>
            <a:ext cx="108012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 rot="204281">
            <a:off x="1773980" y="5190194"/>
            <a:ext cx="3871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Bradley Hand ITC" pitchFamily="66" charset="0"/>
              </a:rPr>
              <a:t>still non-minimally coupled</a:t>
            </a:r>
            <a:endParaRPr lang="zh-TW" altLang="en-US" sz="24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  <a:prstDash val="sysDot"/>
          </a:ln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Before calculations….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) we need more assumptions to reduce the  	 	     	  degrees of freedom for the flat FRW choice</a:t>
            </a:r>
          </a:p>
          <a:p>
            <a:pPr lvl="1"/>
            <a:r>
              <a:rPr lang="en-US" altLang="zh-TW" sz="2400" dirty="0" smtClean="0"/>
              <a:t>(ii) the unitary field gauge </a:t>
            </a:r>
            <a:r>
              <a:rPr lang="el-GR" altLang="zh-TW" sz="2400" dirty="0" smtClean="0">
                <a:latin typeface="Calibri"/>
              </a:rPr>
              <a:t>δφ</a:t>
            </a:r>
            <a:r>
              <a:rPr lang="en-US" altLang="zh-TW" sz="2400" dirty="0" smtClean="0">
                <a:latin typeface="Calibri"/>
              </a:rPr>
              <a:t> = 0 </a:t>
            </a:r>
            <a:r>
              <a:rPr lang="en-US" altLang="zh-TW" sz="2400" dirty="0" smtClean="0"/>
              <a:t>?</a:t>
            </a:r>
          </a:p>
          <a:p>
            <a:pPr lvl="1"/>
            <a:r>
              <a:rPr lang="en-US" altLang="zh-TW" sz="2400" dirty="0" smtClean="0"/>
              <a:t>(iii) the equivalence between conformal frames?</a:t>
            </a:r>
            <a:endParaRPr lang="zh-TW" altLang="en-US" sz="2400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32856"/>
            <a:ext cx="4572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92896"/>
            <a:ext cx="63628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2497460"/>
            <a:ext cx="46005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2132856"/>
            <a:ext cx="2103884" cy="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068960"/>
            <a:ext cx="7715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00392" y="2748845"/>
            <a:ext cx="864096" cy="24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36704" y="1783797"/>
            <a:ext cx="2627784" cy="27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86175" y="2420888"/>
            <a:ext cx="1178313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12" name="文字方塊 11"/>
          <p:cNvSpPr txBox="1"/>
          <p:nvPr/>
        </p:nvSpPr>
        <p:spPr>
          <a:xfrm>
            <a:off x="2339752" y="3429000"/>
            <a:ext cx="4145687" cy="461665"/>
          </a:xfrm>
          <a:prstGeom prst="rect">
            <a:avLst/>
          </a:prstGeom>
          <a:noFill/>
          <a:ln w="6350">
            <a:solidFill>
              <a:srgbClr val="C00000"/>
            </a:solidFill>
            <a:prstDash val="sysDot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Bradley Hand ITC" pitchFamily="66" charset="0"/>
              </a:rPr>
              <a:t>They are all Lorentz violated!!!</a:t>
            </a:r>
            <a:endParaRPr lang="zh-TW" altLang="en-US" sz="24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cxnSp>
        <p:nvCxnSpPr>
          <p:cNvPr id="20" name="弧形接點 19"/>
          <p:cNvCxnSpPr/>
          <p:nvPr/>
        </p:nvCxnSpPr>
        <p:spPr>
          <a:xfrm rot="5400000">
            <a:off x="5724128" y="2996952"/>
            <a:ext cx="432048" cy="43204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弧形接點 22"/>
          <p:cNvCxnSpPr/>
          <p:nvPr/>
        </p:nvCxnSpPr>
        <p:spPr>
          <a:xfrm rot="5400000">
            <a:off x="5076056" y="2996952"/>
            <a:ext cx="360040" cy="21602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弧形接點 24"/>
          <p:cNvCxnSpPr/>
          <p:nvPr/>
        </p:nvCxnSpPr>
        <p:spPr>
          <a:xfrm rot="5400000">
            <a:off x="4355976" y="3140968"/>
            <a:ext cx="360040" cy="7200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弧形接點 30"/>
          <p:cNvCxnSpPr/>
          <p:nvPr/>
        </p:nvCxnSpPr>
        <p:spPr>
          <a:xfrm>
            <a:off x="1475656" y="3212976"/>
            <a:ext cx="720080" cy="43204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弧形接點 36"/>
          <p:cNvCxnSpPr/>
          <p:nvPr/>
        </p:nvCxnSpPr>
        <p:spPr>
          <a:xfrm rot="5400000">
            <a:off x="3131840" y="3068960"/>
            <a:ext cx="432048" cy="144016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ot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橢圓 44"/>
          <p:cNvSpPr/>
          <p:nvPr/>
        </p:nvSpPr>
        <p:spPr>
          <a:xfrm rot="20328340">
            <a:off x="395536" y="2060848"/>
            <a:ext cx="1008112" cy="1512168"/>
          </a:xfrm>
          <a:prstGeom prst="ellipse">
            <a:avLst/>
          </a:prstGeom>
          <a:noFill/>
          <a:ln>
            <a:solidFill>
              <a:srgbClr val="FF0000">
                <a:alpha val="6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手繪多邊形 47"/>
          <p:cNvSpPr/>
          <p:nvPr/>
        </p:nvSpPr>
        <p:spPr>
          <a:xfrm flipV="1">
            <a:off x="3318768" y="2879225"/>
            <a:ext cx="31712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手繪多邊形 48"/>
          <p:cNvSpPr/>
          <p:nvPr/>
        </p:nvSpPr>
        <p:spPr>
          <a:xfrm rot="21204715" flipV="1">
            <a:off x="5190976" y="2879225"/>
            <a:ext cx="31712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手繪多邊形 49"/>
          <p:cNvSpPr/>
          <p:nvPr/>
        </p:nvSpPr>
        <p:spPr>
          <a:xfrm flipV="1">
            <a:off x="5940152" y="2924943"/>
            <a:ext cx="43204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手繪多邊形 53"/>
          <p:cNvSpPr/>
          <p:nvPr/>
        </p:nvSpPr>
        <p:spPr>
          <a:xfrm rot="21395469">
            <a:off x="3996468" y="2936924"/>
            <a:ext cx="93611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手繪多邊形 54"/>
          <p:cNvSpPr/>
          <p:nvPr/>
        </p:nvSpPr>
        <p:spPr>
          <a:xfrm rot="21395469">
            <a:off x="3995390" y="2995450"/>
            <a:ext cx="93611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手繪多邊形 55"/>
          <p:cNvSpPr/>
          <p:nvPr/>
        </p:nvSpPr>
        <p:spPr>
          <a:xfrm rot="21204715" flipV="1">
            <a:off x="5261408" y="2870978"/>
            <a:ext cx="31712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手繪多邊形 56"/>
          <p:cNvSpPr/>
          <p:nvPr/>
        </p:nvSpPr>
        <p:spPr>
          <a:xfrm flipV="1">
            <a:off x="6012160" y="2879225"/>
            <a:ext cx="432048" cy="45719"/>
          </a:xfrm>
          <a:custGeom>
            <a:avLst/>
            <a:gdLst>
              <a:gd name="connsiteX0" fmla="*/ 0 w 965200"/>
              <a:gd name="connsiteY0" fmla="*/ 59250 h 59250"/>
              <a:gd name="connsiteX1" fmla="*/ 152400 w 965200"/>
              <a:gd name="connsiteY1" fmla="*/ 33850 h 59250"/>
              <a:gd name="connsiteX2" fmla="*/ 965200 w 965200"/>
              <a:gd name="connsiteY2" fmla="*/ 8450 h 5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5200" h="59250">
                <a:moveTo>
                  <a:pt x="0" y="59250"/>
                </a:moveTo>
                <a:cubicBezTo>
                  <a:pt x="67969" y="36594"/>
                  <a:pt x="43404" y="41825"/>
                  <a:pt x="152400" y="33850"/>
                </a:cubicBezTo>
                <a:cubicBezTo>
                  <a:pt x="615019" y="0"/>
                  <a:pt x="501899" y="8450"/>
                  <a:pt x="965200" y="8450"/>
                </a:cubicBez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5576626" y="5693186"/>
            <a:ext cx="2667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70C0"/>
                </a:solidFill>
              </a:rPr>
              <a:t>(</a:t>
            </a:r>
            <a:r>
              <a:rPr lang="en-US" altLang="zh-TW" dirty="0" err="1" smtClean="0">
                <a:solidFill>
                  <a:srgbClr val="0070C0"/>
                </a:solidFill>
              </a:rPr>
              <a:t>Faraoni</a:t>
            </a:r>
            <a:r>
              <a:rPr lang="en-US" altLang="zh-TW" dirty="0" smtClean="0">
                <a:solidFill>
                  <a:srgbClr val="0070C0"/>
                </a:solidFill>
              </a:rPr>
              <a:t> &amp; Nadeau 2007)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Linear perturbations concerning the same degrees of freedom as in GR</a:t>
            </a:r>
            <a:endParaRPr lang="zh-TW" altLang="en-US" sz="2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5796136" y="2132856"/>
            <a:ext cx="2273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0070C0"/>
                </a:solidFill>
              </a:rPr>
              <a:t>(Chen et. al.  2011)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23567"/>
            <a:ext cx="4791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2917" y="3476997"/>
            <a:ext cx="1666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132312"/>
            <a:ext cx="473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797152"/>
            <a:ext cx="3600400" cy="153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  <a:softEdge rad="3175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If the gravitational field is protected by gauge invariance (at least in the energy scale before horizon crossing) :</a:t>
            </a:r>
          </a:p>
          <a:p>
            <a:pPr lvl="1"/>
            <a:r>
              <a:rPr lang="en-US" altLang="zh-TW" sz="2000" dirty="0" smtClean="0"/>
              <a:t>Extra </a:t>
            </a:r>
            <a:r>
              <a:rPr lang="en-US" altLang="zh-TW" sz="2000" dirty="0" err="1" smtClean="0"/>
              <a:t>dofs</a:t>
            </a:r>
            <a:r>
              <a:rPr lang="en-US" altLang="zh-TW" sz="2000" dirty="0" smtClean="0"/>
              <a:t> induced by Lorentz violation are </a:t>
            </a:r>
            <a:r>
              <a:rPr lang="en-US" altLang="zh-TW" sz="2000" dirty="0" err="1" smtClean="0"/>
              <a:t>supressed</a:t>
            </a:r>
            <a:endParaRPr lang="en-US" altLang="zh-TW" sz="2000" dirty="0" smtClean="0"/>
          </a:p>
          <a:p>
            <a:pPr lvl="1"/>
            <a:r>
              <a:rPr lang="en-US" altLang="zh-TW" sz="2000" dirty="0" smtClean="0"/>
              <a:t>The previous </a:t>
            </a:r>
            <a:r>
              <a:rPr lang="en-US" altLang="zh-TW" sz="2000" dirty="0" err="1" smtClean="0"/>
              <a:t>parametrization</a:t>
            </a:r>
            <a:r>
              <a:rPr lang="en-US" altLang="zh-TW" sz="2000" dirty="0" smtClean="0"/>
              <a:t> is applied</a:t>
            </a:r>
          </a:p>
          <a:p>
            <a:pPr lvl="1"/>
            <a:r>
              <a:rPr lang="en-US" altLang="zh-TW" sz="2000" dirty="0" smtClean="0"/>
              <a:t>A single-field theory with second-order field equations:</a:t>
            </a:r>
            <a:endParaRPr lang="zh-TW" altLang="en-US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833598"/>
            <a:ext cx="3381177" cy="23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689989"/>
            <a:ext cx="2205980" cy="82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257278"/>
            <a:ext cx="28384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3785704"/>
            <a:ext cx="4464496" cy="9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4774133"/>
            <a:ext cx="3888432" cy="239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5157192"/>
            <a:ext cx="3816424" cy="1019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0" name="文字方塊 9"/>
          <p:cNvSpPr txBox="1"/>
          <p:nvPr/>
        </p:nvSpPr>
        <p:spPr>
          <a:xfrm>
            <a:off x="5868144" y="3851756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Bradley Hand ITC" pitchFamily="66" charset="0"/>
              </a:rPr>
              <a:t>background </a:t>
            </a:r>
            <a:r>
              <a:rPr lang="en-US" altLang="zh-TW" b="1" dirty="0" err="1" smtClean="0">
                <a:solidFill>
                  <a:srgbClr val="FF0000"/>
                </a:solidFill>
                <a:latin typeface="Bradley Hand ITC" pitchFamily="66" charset="0"/>
              </a:rPr>
              <a:t>eqs</a:t>
            </a:r>
            <a:r>
              <a:rPr lang="en-US" altLang="zh-TW" b="1" dirty="0" smtClean="0">
                <a:solidFill>
                  <a:srgbClr val="FF0000"/>
                </a:solidFill>
                <a:latin typeface="Bradley Hand ITC" pitchFamily="66" charset="0"/>
              </a:rPr>
              <a:t>.</a:t>
            </a:r>
            <a:endParaRPr lang="zh-TW" altLang="en-US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23528" y="3501008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Bradley Hand ITC" pitchFamily="66" charset="0"/>
              </a:rPr>
              <a:t>quadratic actions</a:t>
            </a:r>
            <a:endParaRPr lang="zh-TW" altLang="en-US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 rot="186686">
            <a:off x="3931544" y="5563558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Bradley Hand ITC" pitchFamily="66" charset="0"/>
              </a:rPr>
              <a:t>tensor perturbations unchanged</a:t>
            </a:r>
            <a:endParaRPr lang="zh-TW" altLang="en-US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4499992" y="3419708"/>
            <a:ext cx="432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70C0"/>
                </a:solidFill>
              </a:rPr>
              <a:t>(Kobayashi, Yamaguchi &amp; Yokoyama 2011)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69940" y="6418788"/>
            <a:ext cx="4474468" cy="2505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000" dirty="0" smtClean="0"/>
              <a:t>The single field inflationary model for TEGR, indistinguishable from the standard inflation results, can be realized in the certain classes of </a:t>
            </a:r>
            <a:r>
              <a:rPr lang="en-US" altLang="zh-TW" sz="3000" dirty="0" err="1" smtClean="0"/>
              <a:t>teleparallel</a:t>
            </a:r>
            <a:r>
              <a:rPr lang="en-US" altLang="zh-TW" sz="3000" dirty="0" smtClean="0"/>
              <a:t> geometry.</a:t>
            </a:r>
          </a:p>
          <a:p>
            <a:r>
              <a:rPr lang="en-US" altLang="zh-TW" sz="3000" dirty="0" smtClean="0"/>
              <a:t>It is possible to carry out observables from higher-order TEGR inflation if the gravitational field is characterized by local gauge invariance.</a:t>
            </a:r>
            <a:endParaRPr lang="zh-TW" altLang="en-US" sz="3000" dirty="0"/>
          </a:p>
        </p:txBody>
      </p:sp>
      <p:sp>
        <p:nvSpPr>
          <p:cNvPr id="4" name="文字方塊 3"/>
          <p:cNvSpPr txBox="1"/>
          <p:nvPr/>
        </p:nvSpPr>
        <p:spPr>
          <a:xfrm rot="21150633">
            <a:off x="5962546" y="5632813"/>
            <a:ext cx="180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Bradley Hand ITC" pitchFamily="66" charset="0"/>
              </a:rPr>
              <a:t>Thank you !</a:t>
            </a:r>
            <a:endParaRPr lang="zh-TW" altLang="en-US" sz="24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Out-line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pPr lvl="1"/>
            <a:r>
              <a:rPr lang="en-US" altLang="zh-TW" dirty="0" err="1" smtClean="0"/>
              <a:t>teleparallel</a:t>
            </a:r>
            <a:r>
              <a:rPr lang="en-US" altLang="zh-TW" dirty="0" smtClean="0"/>
              <a:t> geometry</a:t>
            </a:r>
          </a:p>
          <a:p>
            <a:pPr lvl="1"/>
            <a:r>
              <a:rPr lang="en-US" altLang="zh-TW" dirty="0" err="1" smtClean="0"/>
              <a:t>teleparallel</a:t>
            </a:r>
            <a:r>
              <a:rPr lang="en-US" altLang="zh-TW" dirty="0" smtClean="0"/>
              <a:t> description of General Relativity</a:t>
            </a:r>
          </a:p>
          <a:p>
            <a:pPr lvl="1"/>
            <a:r>
              <a:rPr lang="en-US" altLang="zh-TW" dirty="0" smtClean="0"/>
              <a:t>higher-order </a:t>
            </a:r>
            <a:r>
              <a:rPr lang="en-US" altLang="zh-TW" dirty="0" err="1" smtClean="0"/>
              <a:t>teleparallel</a:t>
            </a:r>
            <a:r>
              <a:rPr lang="en-US" altLang="zh-TW" dirty="0" smtClean="0"/>
              <a:t> theory</a:t>
            </a:r>
          </a:p>
          <a:p>
            <a:r>
              <a:rPr lang="en-US" altLang="zh-TW" dirty="0" smtClean="0"/>
              <a:t>Tele-parallel Theories for Inflation</a:t>
            </a:r>
          </a:p>
          <a:p>
            <a:pPr lvl="1"/>
            <a:r>
              <a:rPr lang="en-US" altLang="zh-TW" dirty="0" smtClean="0"/>
              <a:t>the single field inflationary model</a:t>
            </a:r>
          </a:p>
          <a:p>
            <a:pPr lvl="1"/>
            <a:r>
              <a:rPr lang="en-US" altLang="zh-TW" dirty="0" smtClean="0"/>
              <a:t>inflation driven by higher-order </a:t>
            </a:r>
            <a:r>
              <a:rPr lang="en-US" altLang="zh-TW" dirty="0" err="1" smtClean="0"/>
              <a:t>teleparallel</a:t>
            </a:r>
            <a:r>
              <a:rPr lang="en-US" altLang="zh-TW" dirty="0" smtClean="0"/>
              <a:t> theory</a:t>
            </a:r>
          </a:p>
          <a:p>
            <a:pPr lvl="1"/>
            <a:endParaRPr lang="zh-TW" altLang="en-US" dirty="0"/>
          </a:p>
        </p:txBody>
      </p:sp>
      <p:pic>
        <p:nvPicPr>
          <p:cNvPr id="4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476672"/>
            <a:ext cx="584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內容版面配置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The origin: an unified field theory for gravitation 		            and electromagnetism</a:t>
            </a:r>
          </a:p>
          <a:p>
            <a:r>
              <a:rPr lang="en-US" altLang="zh-TW" sz="2800" dirty="0" smtClean="0"/>
              <a:t>Nowadays: theories for gravity; geometrized by  	             		  purely torsion  </a:t>
            </a:r>
            <a:endParaRPr lang="zh-TW" altLang="en-US" sz="2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geometry</a:t>
            </a:r>
            <a:endParaRPr lang="zh-TW" altLang="en-US" dirty="0"/>
          </a:p>
        </p:txBody>
      </p:sp>
      <p:pic>
        <p:nvPicPr>
          <p:cNvPr id="5" name="圖片 4" descr="IMG_037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4437112"/>
            <a:ext cx="2304256" cy="1722431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6" name="文字方塊 5"/>
          <p:cNvSpPr txBox="1"/>
          <p:nvPr/>
        </p:nvSpPr>
        <p:spPr>
          <a:xfrm>
            <a:off x="2841268" y="3452807"/>
            <a:ext cx="15867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(1916)</a:t>
            </a:r>
          </a:p>
          <a:p>
            <a:r>
              <a:rPr lang="en-US" altLang="zh-TW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gravity</a:t>
            </a:r>
            <a:endParaRPr lang="zh-TW" altLang="en-US" sz="4000" dirty="0"/>
          </a:p>
        </p:txBody>
      </p:sp>
      <p:sp>
        <p:nvSpPr>
          <p:cNvPr id="7" name="加號 6"/>
          <p:cNvSpPr/>
          <p:nvPr/>
        </p:nvSpPr>
        <p:spPr>
          <a:xfrm>
            <a:off x="4665712" y="366672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5591384" y="3503910"/>
            <a:ext cx="330109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(1928)</a:t>
            </a:r>
          </a:p>
          <a:p>
            <a:pPr algn="ctr"/>
            <a:r>
              <a:rPr lang="en-US" altLang="zh-TW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electromagnetism</a:t>
            </a:r>
            <a:endParaRPr lang="zh-TW" alt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1" name="內容版面配置區 3" descr="albert-einstein-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660232" y="260648"/>
            <a:ext cx="1084778" cy="135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12500"/>
          </a:effectLst>
        </p:spPr>
      </p:pic>
      <p:sp>
        <p:nvSpPr>
          <p:cNvPr id="14" name="文字方塊 13"/>
          <p:cNvSpPr txBox="1"/>
          <p:nvPr/>
        </p:nvSpPr>
        <p:spPr>
          <a:xfrm>
            <a:off x="3275856" y="1844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06999" y="4869160"/>
            <a:ext cx="2181225" cy="33337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23792" y="5445224"/>
            <a:ext cx="16764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禁止標誌 8"/>
          <p:cNvSpPr/>
          <p:nvPr/>
        </p:nvSpPr>
        <p:spPr>
          <a:xfrm>
            <a:off x="7041976" y="1412776"/>
            <a:ext cx="1058416" cy="1008112"/>
          </a:xfrm>
          <a:prstGeom prst="noSmoking">
            <a:avLst/>
          </a:prstGeom>
          <a:solidFill>
            <a:srgbClr val="FF0000">
              <a:alpha val="4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geometry</a:t>
            </a:r>
            <a:endParaRPr lang="zh-TW" altLang="en-US" dirty="0"/>
          </a:p>
        </p:txBody>
      </p:sp>
      <p:pic>
        <p:nvPicPr>
          <p:cNvPr id="4" name="內容版面配置區 3" descr="parallel-bars_1_l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3140968"/>
            <a:ext cx="2232248" cy="2449175"/>
          </a:xfrm>
          <a:prstGeom prst="rect">
            <a:avLst/>
          </a:prstGeom>
        </p:spPr>
      </p:pic>
      <p:pic>
        <p:nvPicPr>
          <p:cNvPr id="5" name="內容版面配置區 3" descr="fig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172040" y="1772816"/>
            <a:ext cx="3255944" cy="4032448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 rot="807065">
            <a:off x="6335422" y="1612711"/>
            <a:ext cx="24288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adley Hand ITC" pitchFamily="66" charset="0"/>
              </a:rPr>
              <a:t>curvature</a:t>
            </a:r>
            <a:endParaRPr lang="zh-TW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adley Hand ITC" pitchFamily="66" charset="0"/>
            </a:endParaRPr>
          </a:p>
        </p:txBody>
      </p:sp>
      <p:pic>
        <p:nvPicPr>
          <p:cNvPr id="10" name="內容版面配置區 3" descr="albert-einstein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411760" y="3881035"/>
            <a:ext cx="851535" cy="1060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12500"/>
          </a:effectLst>
        </p:spPr>
      </p:pic>
      <p:sp>
        <p:nvSpPr>
          <p:cNvPr id="15" name="手繪多邊形 14"/>
          <p:cNvSpPr/>
          <p:nvPr/>
        </p:nvSpPr>
        <p:spPr>
          <a:xfrm>
            <a:off x="4572000" y="4259798"/>
            <a:ext cx="1440160" cy="393338"/>
          </a:xfrm>
          <a:custGeom>
            <a:avLst/>
            <a:gdLst>
              <a:gd name="connsiteX0" fmla="*/ 0 w 1130300"/>
              <a:gd name="connsiteY0" fmla="*/ 171960 h 249322"/>
              <a:gd name="connsiteX1" fmla="*/ 114300 w 1130300"/>
              <a:gd name="connsiteY1" fmla="*/ 133860 h 249322"/>
              <a:gd name="connsiteX2" fmla="*/ 177800 w 1130300"/>
              <a:gd name="connsiteY2" fmla="*/ 121160 h 249322"/>
              <a:gd name="connsiteX3" fmla="*/ 266700 w 1130300"/>
              <a:gd name="connsiteY3" fmla="*/ 95760 h 249322"/>
              <a:gd name="connsiteX4" fmla="*/ 304800 w 1130300"/>
              <a:gd name="connsiteY4" fmla="*/ 70360 h 249322"/>
              <a:gd name="connsiteX5" fmla="*/ 368300 w 1130300"/>
              <a:gd name="connsiteY5" fmla="*/ 57660 h 249322"/>
              <a:gd name="connsiteX6" fmla="*/ 482600 w 1130300"/>
              <a:gd name="connsiteY6" fmla="*/ 32260 h 249322"/>
              <a:gd name="connsiteX7" fmla="*/ 762000 w 1130300"/>
              <a:gd name="connsiteY7" fmla="*/ 83060 h 249322"/>
              <a:gd name="connsiteX8" fmla="*/ 800100 w 1130300"/>
              <a:gd name="connsiteY8" fmla="*/ 121160 h 249322"/>
              <a:gd name="connsiteX9" fmla="*/ 800100 w 1130300"/>
              <a:gd name="connsiteY9" fmla="*/ 235460 h 249322"/>
              <a:gd name="connsiteX10" fmla="*/ 698500 w 1130300"/>
              <a:gd name="connsiteY10" fmla="*/ 222760 h 249322"/>
              <a:gd name="connsiteX11" fmla="*/ 673100 w 1130300"/>
              <a:gd name="connsiteY11" fmla="*/ 184660 h 249322"/>
              <a:gd name="connsiteX12" fmla="*/ 685800 w 1130300"/>
              <a:gd name="connsiteY12" fmla="*/ 133860 h 249322"/>
              <a:gd name="connsiteX13" fmla="*/ 762000 w 1130300"/>
              <a:gd name="connsiteY13" fmla="*/ 95760 h 249322"/>
              <a:gd name="connsiteX14" fmla="*/ 889000 w 1130300"/>
              <a:gd name="connsiteY14" fmla="*/ 57660 h 249322"/>
              <a:gd name="connsiteX15" fmla="*/ 1066800 w 1130300"/>
              <a:gd name="connsiteY15" fmla="*/ 44960 h 249322"/>
              <a:gd name="connsiteX16" fmla="*/ 1130300 w 1130300"/>
              <a:gd name="connsiteY16" fmla="*/ 32260 h 249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30300" h="249322">
                <a:moveTo>
                  <a:pt x="0" y="171960"/>
                </a:moveTo>
                <a:lnTo>
                  <a:pt x="114300" y="133860"/>
                </a:lnTo>
                <a:cubicBezTo>
                  <a:pt x="134778" y="127034"/>
                  <a:pt x="156728" y="125843"/>
                  <a:pt x="177800" y="121160"/>
                </a:cubicBezTo>
                <a:cubicBezTo>
                  <a:pt x="225640" y="110529"/>
                  <a:pt x="224272" y="109903"/>
                  <a:pt x="266700" y="95760"/>
                </a:cubicBezTo>
                <a:cubicBezTo>
                  <a:pt x="279400" y="87293"/>
                  <a:pt x="290508" y="75719"/>
                  <a:pt x="304800" y="70360"/>
                </a:cubicBezTo>
                <a:cubicBezTo>
                  <a:pt x="325011" y="62781"/>
                  <a:pt x="347228" y="62343"/>
                  <a:pt x="368300" y="57660"/>
                </a:cubicBezTo>
                <a:cubicBezTo>
                  <a:pt x="529718" y="21789"/>
                  <a:pt x="291082" y="70564"/>
                  <a:pt x="482600" y="32260"/>
                </a:cubicBezTo>
                <a:cubicBezTo>
                  <a:pt x="678428" y="43139"/>
                  <a:pt x="665097" y="0"/>
                  <a:pt x="762000" y="83060"/>
                </a:cubicBezTo>
                <a:cubicBezTo>
                  <a:pt x="775637" y="94749"/>
                  <a:pt x="787400" y="108460"/>
                  <a:pt x="800100" y="121160"/>
                </a:cubicBezTo>
                <a:cubicBezTo>
                  <a:pt x="804672" y="139449"/>
                  <a:pt x="832749" y="220949"/>
                  <a:pt x="800100" y="235460"/>
                </a:cubicBezTo>
                <a:cubicBezTo>
                  <a:pt x="768911" y="249322"/>
                  <a:pt x="732367" y="226993"/>
                  <a:pt x="698500" y="222760"/>
                </a:cubicBezTo>
                <a:cubicBezTo>
                  <a:pt x="690033" y="210060"/>
                  <a:pt x="675259" y="199770"/>
                  <a:pt x="673100" y="184660"/>
                </a:cubicBezTo>
                <a:cubicBezTo>
                  <a:pt x="670632" y="167381"/>
                  <a:pt x="676118" y="148383"/>
                  <a:pt x="685800" y="133860"/>
                </a:cubicBezTo>
                <a:cubicBezTo>
                  <a:pt x="698896" y="114215"/>
                  <a:pt x="741119" y="101726"/>
                  <a:pt x="762000" y="95760"/>
                </a:cubicBezTo>
                <a:cubicBezTo>
                  <a:pt x="896355" y="57373"/>
                  <a:pt x="707916" y="118021"/>
                  <a:pt x="889000" y="57660"/>
                </a:cubicBezTo>
                <a:cubicBezTo>
                  <a:pt x="945369" y="38870"/>
                  <a:pt x="1007533" y="49193"/>
                  <a:pt x="1066800" y="44960"/>
                </a:cubicBezTo>
                <a:cubicBezTo>
                  <a:pt x="1112932" y="29583"/>
                  <a:pt x="1091513" y="32260"/>
                  <a:pt x="1130300" y="32260"/>
                </a:cubicBezTo>
              </a:path>
            </a:pathLst>
          </a:custGeom>
          <a:ln w="50800">
            <a:solidFill>
              <a:srgbClr val="FF0000"/>
            </a:solidFill>
            <a:prstDash val="sysDot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251520" y="4407495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solidFill>
                  <a:srgbClr val="FF0000">
                    <a:alpha val="50000"/>
                  </a:srgbClr>
                </a:solidFill>
                <a:effectLst>
                  <a:outerShdw blurRad="12700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arlow Solid Italic" pitchFamily="82" charset="0"/>
              </a:rPr>
              <a:t>Riemann</a:t>
            </a:r>
            <a:endParaRPr lang="zh-TW" altLang="en-US" sz="2400" dirty="0">
              <a:solidFill>
                <a:srgbClr val="FF0000">
                  <a:alpha val="50000"/>
                </a:srgbClr>
              </a:solidFill>
              <a:effectLst>
                <a:outerShdw blurRad="1270000" dist="50800" dir="5400000" algn="ctr" rotWithShape="0">
                  <a:srgbClr val="000000">
                    <a:alpha val="43137"/>
                  </a:srgbClr>
                </a:outerShdw>
              </a:effectLst>
              <a:latin typeface="Harlow Solid Italic" pitchFamily="82" charset="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2843808" y="558924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FF0000">
                    <a:alpha val="50000"/>
                  </a:srgbClr>
                </a:solidFill>
                <a:effectLst>
                  <a:outerShdw blurRad="12700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arlow Solid Italic" pitchFamily="82" charset="0"/>
              </a:rPr>
              <a:t>Minkowski</a:t>
            </a:r>
            <a:endParaRPr lang="zh-TW" altLang="en-US" sz="2400" dirty="0">
              <a:solidFill>
                <a:srgbClr val="FF0000">
                  <a:alpha val="50000"/>
                </a:srgbClr>
              </a:solidFill>
              <a:effectLst>
                <a:outerShdw blurRad="1270000" dist="50800" dir="5400000" algn="ctr" rotWithShape="0">
                  <a:srgbClr val="000000">
                    <a:alpha val="43137"/>
                  </a:srgbClr>
                </a:outerShdw>
              </a:effectLst>
              <a:latin typeface="Harlow Solid Ital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New General Relativity </a:t>
            </a:r>
            <a:r>
              <a:rPr lang="en-US" altLang="zh-TW" sz="2000" dirty="0" smtClean="0">
                <a:solidFill>
                  <a:srgbClr val="0070C0"/>
                </a:solidFill>
              </a:rPr>
              <a:t>(Hayashi &amp; </a:t>
            </a:r>
            <a:r>
              <a:rPr lang="en-US" altLang="zh-TW" sz="2000" dirty="0" err="1" smtClean="0">
                <a:solidFill>
                  <a:srgbClr val="0070C0"/>
                </a:solidFill>
              </a:rPr>
              <a:t>Shirafuji</a:t>
            </a:r>
            <a:r>
              <a:rPr lang="en-US" altLang="zh-TW" sz="2000" dirty="0" smtClean="0">
                <a:solidFill>
                  <a:srgbClr val="0070C0"/>
                </a:solidFill>
              </a:rPr>
              <a:t> 1979)</a:t>
            </a:r>
          </a:p>
          <a:p>
            <a:endParaRPr lang="en-US" altLang="zh-TW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zh-TW" sz="2800" dirty="0" err="1" smtClean="0"/>
              <a:t>Teleparallel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equivelance</a:t>
            </a:r>
            <a:r>
              <a:rPr lang="en-US" altLang="zh-TW" sz="2800" dirty="0" smtClean="0"/>
              <a:t> of General Relativity </a:t>
            </a:r>
            <a:r>
              <a:rPr lang="en-US" altLang="zh-TW" sz="2000" dirty="0" smtClean="0">
                <a:solidFill>
                  <a:srgbClr val="0070C0"/>
                </a:solidFill>
              </a:rPr>
              <a:t>(</a:t>
            </a:r>
            <a:r>
              <a:rPr lang="en-US" altLang="zh-TW" sz="2000" dirty="0" err="1" smtClean="0">
                <a:solidFill>
                  <a:srgbClr val="0070C0"/>
                </a:solidFill>
              </a:rPr>
              <a:t>Maluf</a:t>
            </a:r>
            <a:r>
              <a:rPr lang="en-US" altLang="zh-TW" sz="2000" dirty="0" smtClean="0">
                <a:solidFill>
                  <a:srgbClr val="0070C0"/>
                </a:solidFill>
              </a:rPr>
              <a:t> 1993)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51520" y="476672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Tele-parallel description of GR</a:t>
            </a:r>
            <a:endParaRPr kumimoji="0" lang="zh-TW" altLang="en-US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969246"/>
            <a:ext cx="33718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132856"/>
            <a:ext cx="42481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259632" y="475395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GR             </a:t>
                      </a:r>
                      <a:r>
                        <a:rPr lang="en-US" altLang="zh-TW" dirty="0" err="1" smtClean="0"/>
                        <a:t>v.s</a:t>
                      </a:r>
                      <a:r>
                        <a:rPr lang="en-US" altLang="zh-TW" dirty="0" smtClean="0"/>
                        <a:t>.             TEGR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dynamical 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metric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tetrad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connection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Levi-</a:t>
                      </a:r>
                      <a:r>
                        <a:rPr lang="en-US" altLang="zh-TW" dirty="0" err="1" smtClean="0"/>
                        <a:t>Civita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err="1" smtClean="0"/>
                        <a:t>Weitzenböck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field equation</a:t>
                      </a:r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geometrically equivalence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3565773"/>
            <a:ext cx="12858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3186113"/>
            <a:ext cx="47720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文字方塊 11"/>
          <p:cNvSpPr txBox="1"/>
          <p:nvPr/>
        </p:nvSpPr>
        <p:spPr>
          <a:xfrm rot="304061">
            <a:off x="323528" y="4061581"/>
            <a:ext cx="5982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dirty="0" smtClean="0">
                <a:solidFill>
                  <a:srgbClr val="FF0000"/>
                </a:solidFill>
                <a:latin typeface="Bradley Hand ITC" pitchFamily="66" charset="0"/>
              </a:rPr>
              <a:t>→ </a:t>
            </a:r>
            <a:r>
              <a:rPr lang="en-US" altLang="zh-TW" sz="2000" b="1" dirty="0" smtClean="0">
                <a:solidFill>
                  <a:srgbClr val="FF0000"/>
                </a:solidFill>
                <a:latin typeface="Bradley Hand ITC" pitchFamily="66" charset="0"/>
              </a:rPr>
              <a:t>first order Lagrangian; second order field equation</a:t>
            </a:r>
            <a:endParaRPr lang="zh-TW" altLang="en-US" sz="20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13" name="向右箭號圖說文字 12"/>
          <p:cNvSpPr/>
          <p:nvPr/>
        </p:nvSpPr>
        <p:spPr>
          <a:xfrm>
            <a:off x="5796136" y="5157192"/>
            <a:ext cx="1800200" cy="288032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3689"/>
            </a:avLst>
          </a:prstGeom>
          <a:noFill/>
          <a:ln>
            <a:solidFill>
              <a:srgbClr val="FF0000">
                <a:alpha val="5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/>
          <p:cNvSpPr txBox="1"/>
          <p:nvPr/>
        </p:nvSpPr>
        <p:spPr>
          <a:xfrm rot="21080866">
            <a:off x="7531549" y="5027330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Harlow Solid Italic" pitchFamily="82" charset="0"/>
              </a:rPr>
              <a:t>16 components</a:t>
            </a:r>
            <a:endParaRPr lang="zh-TW" altLang="en-US" b="1" dirty="0">
              <a:solidFill>
                <a:srgbClr val="FF0000"/>
              </a:solidFill>
              <a:latin typeface="Harlow Solid Italic" pitchFamily="82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 rot="173441">
            <a:off x="5741646" y="6177555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>
                    <a:alpha val="70000"/>
                  </a:srgbClr>
                </a:solidFill>
                <a:latin typeface="Bradley Hand ITC" pitchFamily="66" charset="0"/>
              </a:rPr>
              <a:t>(Einstein equation)</a:t>
            </a:r>
            <a:endParaRPr lang="zh-TW" altLang="en-US" b="1" dirty="0">
              <a:solidFill>
                <a:srgbClr val="FF0000">
                  <a:alpha val="70000"/>
                </a:srgbClr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description of </a:t>
            </a:r>
            <a:r>
              <a:rPr lang="en-US" altLang="zh-TW" dirty="0" err="1" smtClean="0"/>
              <a:t>gr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The Lagrangian density of TEGR “T” differs from the Ricci scalar “R” only by a total divergence.</a:t>
            </a:r>
          </a:p>
          <a:p>
            <a:r>
              <a:rPr lang="en-US" altLang="zh-TW" sz="2800" dirty="0" smtClean="0"/>
              <a:t>The field equation doesn’t determinate the entire dynamic field</a:t>
            </a:r>
            <a:endParaRPr lang="zh-TW" altLang="en-US" sz="2800" dirty="0"/>
          </a:p>
        </p:txBody>
      </p:sp>
      <p:sp>
        <p:nvSpPr>
          <p:cNvPr id="4" name="向右箭號 3"/>
          <p:cNvSpPr/>
          <p:nvPr/>
        </p:nvSpPr>
        <p:spPr>
          <a:xfrm>
            <a:off x="3275856" y="3284984"/>
            <a:ext cx="648072" cy="50405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4116029" y="3284984"/>
            <a:ext cx="37683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solidFill>
                  <a:srgbClr val="C00000"/>
                </a:solidFill>
              </a:rPr>
              <a:t>Local Lorentz symmetry</a:t>
            </a:r>
            <a:endParaRPr lang="zh-TW" altLang="en-US" sz="28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132856"/>
            <a:ext cx="16002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5092799"/>
            <a:ext cx="13906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5596855"/>
            <a:ext cx="16668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9" name="文字方塊 8"/>
          <p:cNvSpPr txBox="1"/>
          <p:nvPr/>
        </p:nvSpPr>
        <p:spPr>
          <a:xfrm rot="21379385">
            <a:off x="403537" y="4412117"/>
            <a:ext cx="4692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Lucida Handwriting" pitchFamily="66" charset="0"/>
              </a:rPr>
              <a:t>Local Lorentz transformations</a:t>
            </a:r>
            <a:endParaRPr lang="zh-TW" altLang="en-US" sz="20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11" name="弧形 10"/>
          <p:cNvSpPr/>
          <p:nvPr/>
        </p:nvSpPr>
        <p:spPr>
          <a:xfrm>
            <a:off x="323528" y="4797152"/>
            <a:ext cx="8496944" cy="432048"/>
          </a:xfrm>
          <a:prstGeom prst="arc">
            <a:avLst>
              <a:gd name="adj1" fmla="val 10792278"/>
              <a:gd name="adj2" fmla="val 21566009"/>
            </a:avLst>
          </a:prstGeom>
          <a:ln w="38100" cmpd="dbl">
            <a:solidFill>
              <a:srgbClr val="0070C0"/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4391" y="5428456"/>
            <a:ext cx="4772025" cy="3048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1692" y="5850979"/>
            <a:ext cx="4838700" cy="31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An </a:t>
            </a:r>
            <a:r>
              <a:rPr lang="en-US" altLang="zh-TW" sz="2800" b="1" i="1" dirty="0" smtClean="0">
                <a:latin typeface="Bradley Hand ITC" pitchFamily="66" charset="0"/>
              </a:rPr>
              <a:t>ad hoc </a:t>
            </a:r>
            <a:r>
              <a:rPr lang="en-US" altLang="zh-TW" sz="2800" dirty="0" smtClean="0"/>
              <a:t>generalization of TEGR inspired from f(R) theories</a:t>
            </a:r>
          </a:p>
          <a:p>
            <a:r>
              <a:rPr lang="en-US" altLang="zh-TW" sz="2800" dirty="0" smtClean="0"/>
              <a:t>Local Lorentz symmetry is broken</a:t>
            </a:r>
            <a:endParaRPr lang="zh-TW" altLang="en-US" sz="28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1414780" y="5189130"/>
            <a:ext cx="2581156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C00000">
                    <a:alpha val="61000"/>
                  </a:srgbClr>
                </a:solidFill>
                <a:latin typeface="Harlow Solid Italic" pitchFamily="82" charset="0"/>
              </a:rPr>
              <a:t>covariant representation</a:t>
            </a:r>
            <a:endParaRPr lang="zh-TW" altLang="en-US" sz="2000" dirty="0">
              <a:solidFill>
                <a:srgbClr val="C00000">
                  <a:alpha val="61000"/>
                </a:srgbClr>
              </a:solidFill>
              <a:latin typeface="Harlow Solid Italic" pitchFamily="82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Higher-order </a:t>
            </a:r>
            <a:r>
              <a:rPr lang="en-US" altLang="zh-TW" dirty="0" err="1" smtClean="0"/>
              <a:t>teleparallel</a:t>
            </a:r>
            <a:r>
              <a:rPr lang="en-US" altLang="zh-TW" dirty="0" smtClean="0"/>
              <a:t> theory</a:t>
            </a: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2483768" y="3140968"/>
            <a:ext cx="720080" cy="57606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347864" y="3121804"/>
            <a:ext cx="427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 smtClean="0">
                <a:solidFill>
                  <a:srgbClr val="C00000"/>
                </a:solidFill>
              </a:rPr>
              <a:t>extra degrees of freedom !!</a:t>
            </a:r>
            <a:endParaRPr lang="zh-TW" altLang="en-US" sz="2800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717032"/>
            <a:ext cx="1724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371950"/>
            <a:ext cx="44005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8" name="文字方塊 7"/>
          <p:cNvSpPr txBox="1"/>
          <p:nvPr/>
        </p:nvSpPr>
        <p:spPr>
          <a:xfrm rot="402646">
            <a:off x="4298471" y="4504239"/>
            <a:ext cx="3640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Bradley Hand ITC" pitchFamily="66" charset="0"/>
              </a:rPr>
              <a:t>second order field equation</a:t>
            </a:r>
            <a:endParaRPr lang="zh-TW" altLang="en-US" sz="24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5364088" y="3717032"/>
            <a:ext cx="3188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0070C0"/>
                </a:solidFill>
              </a:rPr>
              <a:t>(Li, </a:t>
            </a:r>
            <a:r>
              <a:rPr lang="en-US" altLang="zh-TW" sz="2000" dirty="0" err="1" smtClean="0">
                <a:solidFill>
                  <a:srgbClr val="0070C0"/>
                </a:solidFill>
              </a:rPr>
              <a:t>Sotiriou</a:t>
            </a:r>
            <a:r>
              <a:rPr lang="en-US" altLang="zh-TW" sz="2000" dirty="0" smtClean="0">
                <a:solidFill>
                  <a:srgbClr val="0070C0"/>
                </a:solidFill>
              </a:rPr>
              <a:t> &amp; Barrow 2011)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63105" y="5589240"/>
            <a:ext cx="16287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5517233"/>
            <a:ext cx="3951362" cy="412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12" name="向下箭號 11"/>
          <p:cNvSpPr/>
          <p:nvPr/>
        </p:nvSpPr>
        <p:spPr>
          <a:xfrm>
            <a:off x="2411760" y="5229200"/>
            <a:ext cx="144016" cy="36004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pic>
        <p:nvPicPr>
          <p:cNvPr id="4" name="內容版面配置區 3" descr="parallel-bars_1_l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4149080"/>
            <a:ext cx="1872208" cy="2054146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5" name="文字版面配置區 4"/>
          <p:cNvSpPr txBox="1">
            <a:spLocks noGrp="1"/>
          </p:cNvSpPr>
          <p:nvPr>
            <p:ph type="body" idx="1"/>
          </p:nvPr>
        </p:nvSpPr>
        <p:spPr>
          <a:xfrm>
            <a:off x="381000" y="652626"/>
            <a:ext cx="8458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 smtClean="0">
                <a:solidFill>
                  <a:srgbClr val="00B0F0"/>
                </a:solidFill>
              </a:rPr>
              <a:t>2012 Cross-Strait Meeting on Particle Physics and Cosmology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Tele-parallel theories for inflation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000" dirty="0" smtClean="0">
                <a:ln w="3175">
                  <a:solidFill>
                    <a:schemeClr val="bg2"/>
                  </a:solidFill>
                  <a:prstDash val="sysDot"/>
                </a:ln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</a:rPr>
              <a:t>Models of inflation with observables in the framework of </a:t>
            </a:r>
            <a:r>
              <a:rPr lang="en-US" altLang="zh-TW" sz="3000" dirty="0" err="1" smtClean="0">
                <a:ln w="3175">
                  <a:solidFill>
                    <a:schemeClr val="bg2"/>
                  </a:solidFill>
                  <a:prstDash val="sysDot"/>
                </a:ln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</a:rPr>
              <a:t>teleparallel</a:t>
            </a:r>
            <a:r>
              <a:rPr lang="en-US" altLang="zh-TW" sz="3000" dirty="0" smtClean="0">
                <a:ln w="3175">
                  <a:solidFill>
                    <a:schemeClr val="bg2"/>
                  </a:solidFill>
                  <a:prstDash val="sysDot"/>
                </a:ln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</a:rPr>
              <a:t> geometry</a:t>
            </a:r>
          </a:p>
          <a:p>
            <a:r>
              <a:rPr lang="en-US" altLang="zh-TW" sz="3000" dirty="0" smtClean="0">
                <a:ln w="3175">
                  <a:solidFill>
                    <a:schemeClr val="bg2"/>
                  </a:solidFill>
                  <a:prstDash val="sysDot"/>
                </a:ln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</a:rPr>
              <a:t>Re-exam the “equivalence” of TEGR via the minimal coupling single field inflationary model</a:t>
            </a:r>
          </a:p>
          <a:p>
            <a:r>
              <a:rPr lang="en-US" altLang="zh-TW" sz="3000" dirty="0" smtClean="0">
                <a:ln w="3175">
                  <a:solidFill>
                    <a:schemeClr val="bg2"/>
                  </a:solidFill>
                  <a:prstDash val="sysDot"/>
                </a:ln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</a:rPr>
              <a:t>Can higher-order TEGR theories for inflation be available?</a:t>
            </a:r>
            <a:endParaRPr lang="zh-TW" altLang="en-US" sz="3000" dirty="0">
              <a:ln w="3175">
                <a:solidFill>
                  <a:schemeClr val="bg2"/>
                </a:solidFill>
                <a:prstDash val="sysDot"/>
              </a:ln>
              <a:effectLst>
                <a:outerShdw blurRad="50800" dist="38100" dir="5400000" algn="t" rotWithShape="0">
                  <a:schemeClr val="bg2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內容版面配置區 3" descr="parallel-bars_1_l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4437112"/>
            <a:ext cx="6264696" cy="1008112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內容版面配置區 3" descr="parallel-bars_1_l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5914292"/>
            <a:ext cx="360040" cy="395028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6" name="內容版面配置區 3" descr="parallel-bars_1_l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5301208"/>
            <a:ext cx="1512168" cy="720080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7480</TotalTime>
  <Words>666</Words>
  <Application>Microsoft Office PowerPoint</Application>
  <PresentationFormat>如螢幕大小 (4:3)</PresentationFormat>
  <Paragraphs>136</Paragraphs>
  <Slides>16</Slides>
  <Notes>12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旅程</vt:lpstr>
      <vt:lpstr>primordial fluctuations within tele-parallelism </vt:lpstr>
      <vt:lpstr>Out-line</vt:lpstr>
      <vt:lpstr>Tele-parallel geometry</vt:lpstr>
      <vt:lpstr>Tele-parallel geometry</vt:lpstr>
      <vt:lpstr>投影片 5</vt:lpstr>
      <vt:lpstr>Tele-parallel description of gr</vt:lpstr>
      <vt:lpstr>Higher-order teleparallel theory</vt:lpstr>
      <vt:lpstr>Tele-parallel theories for inflation</vt:lpstr>
      <vt:lpstr>Tele-parallel theories for inflation</vt:lpstr>
      <vt:lpstr>Tele-parallel theories for inflation</vt:lpstr>
      <vt:lpstr>Tele-parallel theories for inflation</vt:lpstr>
      <vt:lpstr>Tele-parallel theories for inflation</vt:lpstr>
      <vt:lpstr>Tele-parallel theories for inflation</vt:lpstr>
      <vt:lpstr>Tele-parallel theories for inflation</vt:lpstr>
      <vt:lpstr>Tele-parallel theories for inflation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Inflation in</dc:title>
  <dc:creator>使用者</dc:creator>
  <cp:lastModifiedBy>使用者</cp:lastModifiedBy>
  <cp:revision>161</cp:revision>
  <cp:lastPrinted>2012-05-09T13:01:40Z</cp:lastPrinted>
  <dcterms:created xsi:type="dcterms:W3CDTF">2012-02-25T08:24:17Z</dcterms:created>
  <dcterms:modified xsi:type="dcterms:W3CDTF">2012-05-10T01:35:46Z</dcterms:modified>
</cp:coreProperties>
</file>