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99" r:id="rId11"/>
    <p:sldId id="266" r:id="rId12"/>
    <p:sldId id="317" r:id="rId13"/>
    <p:sldId id="267" r:id="rId14"/>
    <p:sldId id="270" r:id="rId15"/>
    <p:sldId id="304" r:id="rId16"/>
    <p:sldId id="294" r:id="rId17"/>
    <p:sldId id="314" r:id="rId18"/>
    <p:sldId id="318" r:id="rId19"/>
    <p:sldId id="319" r:id="rId20"/>
    <p:sldId id="320" r:id="rId21"/>
    <p:sldId id="295" r:id="rId22"/>
    <p:sldId id="321" r:id="rId23"/>
    <p:sldId id="296" r:id="rId24"/>
    <p:sldId id="297" r:id="rId25"/>
    <p:sldId id="298" r:id="rId26"/>
    <p:sldId id="269" r:id="rId27"/>
    <p:sldId id="271" r:id="rId28"/>
    <p:sldId id="272" r:id="rId29"/>
    <p:sldId id="273" r:id="rId30"/>
    <p:sldId id="274" r:id="rId31"/>
    <p:sldId id="275" r:id="rId32"/>
    <p:sldId id="279" r:id="rId33"/>
    <p:sldId id="283" r:id="rId34"/>
    <p:sldId id="284" r:id="rId35"/>
    <p:sldId id="285" r:id="rId36"/>
    <p:sldId id="300" r:id="rId37"/>
    <p:sldId id="301" r:id="rId38"/>
    <p:sldId id="303" r:id="rId39"/>
    <p:sldId id="302" r:id="rId40"/>
    <p:sldId id="305" r:id="rId41"/>
    <p:sldId id="315" r:id="rId42"/>
    <p:sldId id="306" r:id="rId43"/>
    <p:sldId id="307" r:id="rId44"/>
    <p:sldId id="308" r:id="rId45"/>
    <p:sldId id="310" r:id="rId46"/>
    <p:sldId id="312" r:id="rId47"/>
    <p:sldId id="309" r:id="rId48"/>
    <p:sldId id="313" r:id="rId49"/>
    <p:sldId id="311" r:id="rId50"/>
    <p:sldId id="316" r:id="rId5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0948C4-4340-4F16-A6EB-976568FAD194}" type="datetimeFigureOut">
              <a:rPr lang="zh-CN" altLang="en-US" smtClean="0"/>
              <a:pPr/>
              <a:t>2010/9/9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CC79C-0BF5-4578-B00A-71822ED066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WOE 2006</a:t>
            </a:r>
            <a:endParaRPr lang="zh-CN" altLang="en-US" smtClean="0">
              <a:ea typeface="宋体" charset="-122"/>
            </a:endParaRPr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A3FAED-809D-4707-B64E-D305E8CB13F1}" type="slidenum">
              <a:rPr lang="en-US" altLang="zh-CN" smtClean="0">
                <a:ea typeface="宋体" charset="-122"/>
              </a:rPr>
              <a:pPr/>
              <a:t>5</a:t>
            </a:fld>
            <a:endParaRPr lang="en-US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WOE 2006</a:t>
            </a:r>
            <a:endParaRPr lang="zh-CN" altLang="en-US" smtClean="0">
              <a:ea typeface="宋体" charset="-122"/>
            </a:endParaRPr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C5C4B4-5EE2-46D4-8396-F13D311D7A9E}" type="slidenum">
              <a:rPr lang="en-US" altLang="zh-CN" smtClean="0">
                <a:ea typeface="宋体" charset="-122"/>
              </a:rPr>
              <a:pPr/>
              <a:t>6</a:t>
            </a:fld>
            <a:endParaRPr lang="en-US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Jeff Freidberg MIT</a:t>
            </a:r>
          </a:p>
          <a:p>
            <a:endParaRPr lang="zh-CN" altLang="en-US" smtClean="0">
              <a:ea typeface="宋体" charset="-122"/>
            </a:endParaRPr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831B2F-CDB2-4F05-8032-2A74D9EA482F}" type="slidenum">
              <a:rPr lang="en-US" altLang="zh-CN" smtClean="0">
                <a:ea typeface="宋体" charset="-122"/>
              </a:rPr>
              <a:pPr/>
              <a:t>27</a:t>
            </a:fld>
            <a:endParaRPr lang="en-US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2010/9/9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2010/9/9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2010/9/9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2010/9/9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2010/9/9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2010/9/9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2010/9/9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2010/9/9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2010/9/9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2010/9/9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2010/9/9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2010/9/9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upload.wikimedia.org/wikipedia/commons/e/e6/57911main_Earth_Energy_Budget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upload.wikimedia.org/wikipedia/commons/7/7a/Available_Energy-4.pn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en.wikipedia.org/wiki/File:Geesthacht_Energiepark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en.wikipedia.org/wiki/File:Grid_energy_storage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://en.wikipedia.org/wiki/File:Grid_storage_energy_flow.png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en.wikipedia.org/wiki/File:Remaining_oil.svg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upload.wikimedia.org/wikipedia/commons/8/8f/Hubbert_peak_oil_plot.svg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下一百年的能源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114436"/>
          </a:xfrm>
        </p:spPr>
        <p:txBody>
          <a:bodyPr>
            <a:normAutofit lnSpcReduction="10000"/>
          </a:bodyPr>
          <a:lstStyle/>
          <a:p>
            <a:r>
              <a:rPr lang="zh-CN" altLang="en-US" dirty="0" smtClean="0"/>
              <a:t>雷奕安</a:t>
            </a:r>
            <a:r>
              <a:rPr lang="zh-CN" altLang="en-US" dirty="0" smtClean="0"/>
              <a:t>，</a:t>
            </a:r>
            <a:r>
              <a:rPr lang="zh-CN" altLang="en-US" dirty="0" smtClean="0"/>
              <a:t>北大物理学院</a:t>
            </a:r>
            <a:endParaRPr lang="en-US" altLang="zh-CN" dirty="0" smtClean="0"/>
          </a:p>
          <a:p>
            <a:r>
              <a:rPr lang="en-US" altLang="zh-CN" dirty="0" smtClean="0"/>
              <a:t>2010</a:t>
            </a:r>
            <a:r>
              <a:rPr lang="zh-CN" altLang="en-US" dirty="0" smtClean="0"/>
              <a:t>年</a:t>
            </a:r>
            <a:r>
              <a:rPr lang="en-US" altLang="zh-CN" dirty="0" smtClean="0"/>
              <a:t>9</a:t>
            </a:r>
            <a:r>
              <a:rPr lang="zh-CN" altLang="en-US" dirty="0" smtClean="0"/>
              <a:t>月</a:t>
            </a:r>
            <a:r>
              <a:rPr lang="en-US" altLang="zh-CN" dirty="0" smtClean="0"/>
              <a:t>9</a:t>
            </a:r>
            <a:r>
              <a:rPr lang="zh-CN" altLang="en-US" dirty="0" smtClean="0"/>
              <a:t>日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地球能量平衡</a:t>
            </a:r>
            <a:endParaRPr lang="zh-CN" altLang="en-US" dirty="0"/>
          </a:p>
        </p:txBody>
      </p:sp>
      <p:pic>
        <p:nvPicPr>
          <p:cNvPr id="1026" name="Picture 2" descr="File:57911main Earth Energy Budge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285860"/>
            <a:ext cx="7462685" cy="5572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中国初级能源类型</a:t>
            </a:r>
          </a:p>
        </p:txBody>
      </p:sp>
      <p:sp>
        <p:nvSpPr>
          <p:cNvPr id="12291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C55EA9-AB87-432A-BF29-403E12F2B852}" type="slidenum">
              <a:rPr lang="en-US" altLang="zh-CN" smtClean="0">
                <a:ea typeface="宋体" charset="-122"/>
              </a:rPr>
              <a:pPr/>
              <a:t>11</a:t>
            </a:fld>
            <a:endParaRPr lang="en-US" altLang="zh-CN" smtClean="0">
              <a:ea typeface="宋体" charset="-122"/>
            </a:endParaRP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225" y="500063"/>
            <a:ext cx="9166225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 smtClean="0"/>
              <a:t>未来聚变能世界初级能源比例</a:t>
            </a:r>
            <a:endParaRPr lang="zh-CN" alt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736"/>
            <a:ext cx="8729796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新能源</a:t>
            </a:r>
          </a:p>
        </p:txBody>
      </p:sp>
      <p:sp>
        <p:nvSpPr>
          <p:cNvPr id="13315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F14138-A29A-48E4-BFC6-3263C1BE0A01}" type="slidenum">
              <a:rPr lang="en-US" altLang="zh-CN" smtClean="0">
                <a:ea typeface="宋体" charset="-122"/>
              </a:rPr>
              <a:pPr/>
              <a:t>13</a:t>
            </a:fld>
            <a:endParaRPr lang="en-US" altLang="zh-CN" smtClean="0">
              <a:ea typeface="宋体" charset="-122"/>
            </a:endParaRPr>
          </a:p>
        </p:txBody>
      </p:sp>
      <p:pic>
        <p:nvPicPr>
          <p:cNvPr id="1331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57313" y="1357313"/>
            <a:ext cx="6572250" cy="5500687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地球每年能源总量</a:t>
            </a:r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</p:nvPr>
        </p:nvGraphicFramePr>
        <p:xfrm>
          <a:off x="301625" y="1752600"/>
          <a:ext cx="8556656" cy="403385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278328"/>
                <a:gridCol w="4278328"/>
              </a:tblGrid>
              <a:tr h="504232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能源类型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总量（</a:t>
                      </a:r>
                      <a:r>
                        <a:rPr lang="en-US" altLang="zh-CN" dirty="0" smtClean="0"/>
                        <a:t>10</a:t>
                      </a:r>
                      <a:r>
                        <a:rPr lang="en-US" altLang="zh-CN" baseline="30000" dirty="0" smtClean="0"/>
                        <a:t>18</a:t>
                      </a:r>
                      <a:r>
                        <a:rPr lang="en-US" altLang="zh-CN" dirty="0" smtClean="0"/>
                        <a:t>J</a:t>
                      </a:r>
                      <a:r>
                        <a:rPr lang="zh-CN" altLang="en-US" dirty="0" smtClean="0"/>
                        <a:t>）</a:t>
                      </a:r>
                      <a:endParaRPr lang="zh-CN" altLang="en-US" dirty="0"/>
                    </a:p>
                  </a:txBody>
                  <a:tcPr/>
                </a:tc>
              </a:tr>
              <a:tr h="504232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吸收的太阳能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</a:t>
                      </a:r>
                      <a:r>
                        <a:rPr lang="zh-CN" altLang="en-US" dirty="0" smtClean="0"/>
                        <a:t>，</a:t>
                      </a:r>
                      <a:r>
                        <a:rPr lang="en-US" altLang="zh-CN" dirty="0" smtClean="0"/>
                        <a:t>850</a:t>
                      </a:r>
                      <a:r>
                        <a:rPr lang="zh-CN" altLang="en-US" dirty="0" smtClean="0"/>
                        <a:t>，</a:t>
                      </a:r>
                      <a:r>
                        <a:rPr lang="en-US" altLang="zh-CN" dirty="0" smtClean="0"/>
                        <a:t>000</a:t>
                      </a:r>
                      <a:endParaRPr lang="zh-CN" altLang="en-US" dirty="0"/>
                    </a:p>
                  </a:txBody>
                  <a:tcPr/>
                </a:tc>
              </a:tr>
              <a:tr h="504232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风能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</a:t>
                      </a:r>
                      <a:r>
                        <a:rPr lang="zh-CN" altLang="en-US" dirty="0" smtClean="0"/>
                        <a:t>，</a:t>
                      </a:r>
                      <a:r>
                        <a:rPr lang="en-US" altLang="zh-CN" dirty="0" smtClean="0"/>
                        <a:t>250</a:t>
                      </a:r>
                      <a:endParaRPr lang="zh-CN" altLang="en-US" dirty="0"/>
                    </a:p>
                  </a:txBody>
                  <a:tcPr/>
                </a:tc>
              </a:tr>
              <a:tr h="504232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生物能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</a:t>
                      </a:r>
                      <a:r>
                        <a:rPr lang="zh-CN" altLang="en-US" dirty="0" smtClean="0"/>
                        <a:t>，</a:t>
                      </a:r>
                      <a:r>
                        <a:rPr lang="en-US" altLang="zh-CN" dirty="0" smtClean="0"/>
                        <a:t>000</a:t>
                      </a:r>
                      <a:endParaRPr lang="zh-CN" altLang="en-US" dirty="0"/>
                    </a:p>
                  </a:txBody>
                  <a:tcPr/>
                </a:tc>
              </a:tr>
              <a:tr h="504232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人类使用的初级能源（</a:t>
                      </a:r>
                      <a:r>
                        <a:rPr lang="en-US" altLang="zh-CN" dirty="0" smtClean="0"/>
                        <a:t>2005</a:t>
                      </a:r>
                      <a:r>
                        <a:rPr lang="zh-CN" altLang="en-US" dirty="0" smtClean="0"/>
                        <a:t>）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487</a:t>
                      </a:r>
                      <a:endParaRPr lang="zh-CN" altLang="en-US" dirty="0"/>
                    </a:p>
                  </a:txBody>
                  <a:tcPr/>
                </a:tc>
              </a:tr>
              <a:tr h="504232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人类使用的电能（</a:t>
                      </a:r>
                      <a:r>
                        <a:rPr lang="en-US" altLang="zh-CN" dirty="0" smtClean="0"/>
                        <a:t>2005</a:t>
                      </a:r>
                      <a:r>
                        <a:rPr lang="zh-CN" altLang="en-US" dirty="0" smtClean="0"/>
                        <a:t>）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56.7</a:t>
                      </a:r>
                      <a:endParaRPr lang="zh-CN" altLang="en-US" dirty="0"/>
                    </a:p>
                  </a:txBody>
                  <a:tcPr/>
                </a:tc>
              </a:tr>
              <a:tr h="504232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铀和钍自然裂变能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12</a:t>
                      </a:r>
                      <a:r>
                        <a:rPr lang="zh-CN" altLang="en-US" dirty="0" smtClean="0"/>
                        <a:t>，</a:t>
                      </a:r>
                      <a:r>
                        <a:rPr lang="en-US" altLang="zh-CN" dirty="0" smtClean="0"/>
                        <a:t>000</a:t>
                      </a:r>
                      <a:endParaRPr lang="zh-CN" altLang="en-US" dirty="0"/>
                    </a:p>
                  </a:txBody>
                  <a:tcPr/>
                </a:tc>
              </a:tr>
              <a:tr h="504232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地球黑体辐射能（</a:t>
                      </a:r>
                      <a:r>
                        <a:rPr lang="en-US" altLang="zh-CN" dirty="0" smtClean="0"/>
                        <a:t>288K</a:t>
                      </a:r>
                      <a:r>
                        <a:rPr lang="zh-CN" altLang="en-US" dirty="0" smtClean="0"/>
                        <a:t>，地表，黑体）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</a:t>
                      </a:r>
                      <a:r>
                        <a:rPr lang="zh-CN" altLang="en-US" dirty="0" smtClean="0"/>
                        <a:t>，</a:t>
                      </a:r>
                      <a:r>
                        <a:rPr lang="en-US" altLang="zh-CN" dirty="0" smtClean="0"/>
                        <a:t>307</a:t>
                      </a:r>
                      <a:r>
                        <a:rPr lang="zh-CN" altLang="en-US" dirty="0" smtClean="0"/>
                        <a:t>，</a:t>
                      </a:r>
                      <a:r>
                        <a:rPr lang="en-US" altLang="zh-CN" dirty="0" smtClean="0"/>
                        <a:t>000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416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B7674A-8AB6-4EEE-8157-BDD07E8AF8F3}" type="slidenum">
              <a:rPr lang="en-US" altLang="zh-CN" smtClean="0">
                <a:ea typeface="宋体" charset="-122"/>
              </a:rPr>
              <a:pPr/>
              <a:t>14</a:t>
            </a:fld>
            <a:endParaRPr lang="en-US" altLang="zh-CN" smtClean="0">
              <a:ea typeface="宋体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可再生能源</a:t>
            </a:r>
            <a:endParaRPr lang="zh-CN" altLang="en-US" dirty="0"/>
          </a:p>
        </p:txBody>
      </p:sp>
      <p:pic>
        <p:nvPicPr>
          <p:cNvPr id="1026" name="Picture 2" descr="File:Available Energy-4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7" y="1428736"/>
            <a:ext cx="8257436" cy="5429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太阳能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zh-CN" altLang="en-US" dirty="0" smtClean="0"/>
              <a:t>总量巨大，约为目前人类利用所有能源的</a:t>
            </a:r>
            <a:r>
              <a:rPr lang="en-US" altLang="zh-CN" dirty="0" smtClean="0"/>
              <a:t>5000</a:t>
            </a:r>
            <a:r>
              <a:rPr lang="zh-CN" altLang="en-US" dirty="0" smtClean="0"/>
              <a:t>倍，是地球上几乎所有生命活动的能量来源，但只占太阳总辐射能量的</a:t>
            </a:r>
            <a:r>
              <a:rPr lang="en-US" altLang="zh-CN" dirty="0" smtClean="0"/>
              <a:t>20</a:t>
            </a:r>
            <a:r>
              <a:rPr lang="zh-CN" altLang="en-US" dirty="0" smtClean="0"/>
              <a:t>亿分之一</a:t>
            </a:r>
            <a:endParaRPr lang="en-US" altLang="zh-CN" dirty="0" smtClean="0"/>
          </a:p>
          <a:p>
            <a:r>
              <a:rPr lang="zh-CN" altLang="en-US" dirty="0" smtClean="0"/>
              <a:t>密度也不小，全球平均</a:t>
            </a:r>
            <a:r>
              <a:rPr lang="en-US" altLang="zh-CN" dirty="0" smtClean="0"/>
              <a:t>340W/m</a:t>
            </a:r>
            <a:r>
              <a:rPr lang="en-US" altLang="zh-CN" baseline="30000" dirty="0" smtClean="0"/>
              <a:t>2</a:t>
            </a:r>
            <a:r>
              <a:rPr lang="zh-CN" altLang="en-US" dirty="0" smtClean="0"/>
              <a:t>，海平面直晒大约</a:t>
            </a:r>
            <a:r>
              <a:rPr lang="en-US" altLang="zh-CN" dirty="0" smtClean="0"/>
              <a:t>1000W/m</a:t>
            </a:r>
            <a:r>
              <a:rPr lang="en-US" altLang="zh-CN" baseline="30000" dirty="0" smtClean="0"/>
              <a:t>2</a:t>
            </a:r>
            <a:r>
              <a:rPr lang="zh-CN" altLang="en-US" dirty="0" smtClean="0"/>
              <a:t>，但地面平均仅为</a:t>
            </a:r>
            <a:r>
              <a:rPr lang="en-US" altLang="zh-CN" dirty="0" smtClean="0"/>
              <a:t>200</a:t>
            </a:r>
            <a:r>
              <a:rPr lang="zh-CN" altLang="en-US" dirty="0" smtClean="0"/>
              <a:t>～</a:t>
            </a:r>
            <a:r>
              <a:rPr lang="en-US" altLang="zh-CN" dirty="0" smtClean="0"/>
              <a:t>300</a:t>
            </a:r>
            <a:r>
              <a:rPr lang="zh-CN" altLang="en-US" dirty="0" smtClean="0"/>
              <a:t>，西藏也只有</a:t>
            </a:r>
            <a:r>
              <a:rPr lang="en-US" altLang="zh-CN" dirty="0" smtClean="0"/>
              <a:t>400</a:t>
            </a:r>
          </a:p>
          <a:p>
            <a:r>
              <a:rPr lang="zh-CN" altLang="en-US" dirty="0" smtClean="0"/>
              <a:t>有效利用方式：制热（太阳灶，热水器）</a:t>
            </a:r>
            <a:endParaRPr lang="en-US" altLang="zh-CN" dirty="0" smtClean="0"/>
          </a:p>
          <a:p>
            <a:r>
              <a:rPr lang="zh-CN" altLang="en-US" dirty="0" smtClean="0"/>
              <a:t>发电：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热机（蒸汽涡轮，斯特林热机）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光伏，效率低，有效利用时间短，必须经过储能过程（蓄电池，逆变）</a:t>
            </a:r>
            <a:endParaRPr lang="en-US" altLang="zh-CN" dirty="0" smtClean="0"/>
          </a:p>
          <a:p>
            <a:r>
              <a:rPr lang="zh-CN" altLang="en-US" dirty="0" smtClean="0"/>
              <a:t>局部偏远地区以及有钱环保人士使用</a:t>
            </a:r>
            <a:endParaRPr lang="en-US" altLang="zh-CN" dirty="0" smtClean="0"/>
          </a:p>
          <a:p>
            <a:r>
              <a:rPr lang="zh-CN" altLang="en-US" dirty="0" smtClean="0"/>
              <a:t>缺点：不稳定，能量密度低（光伏发电平均仅为每平方米数十瓦），占地，建设和维护成本都高</a:t>
            </a:r>
            <a:endParaRPr lang="en-US" altLang="zh-CN" dirty="0" smtClean="0"/>
          </a:p>
          <a:p>
            <a:r>
              <a:rPr lang="zh-CN" altLang="en-US" dirty="0" smtClean="0"/>
              <a:t>优点：多种利用方式，晒盐，杀菌，供暖，制冷，照明，农业</a:t>
            </a:r>
            <a:endParaRPr lang="zh-CN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德国的太阳能抽水蓄能系统</a:t>
            </a:r>
            <a:endParaRPr lang="zh-CN" altLang="en-US" dirty="0"/>
          </a:p>
        </p:txBody>
      </p:sp>
      <p:pic>
        <p:nvPicPr>
          <p:cNvPr id="1026" name="Picture 2" descr="http://upload.wikimedia.org/wikipedia/commons/thumb/4/42/Geesthacht_Energiepark.jpg/300px-Geesthacht_Energiepar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9144582" cy="5517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太阳能命题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CN" altLang="en-US" dirty="0" smtClean="0"/>
              <a:t>现在市场上可以买到的太阳能板的平均功率</a:t>
            </a:r>
            <a:r>
              <a:rPr lang="en-US" altLang="zh-CN" dirty="0" smtClean="0"/>
              <a:t>(</a:t>
            </a:r>
            <a:r>
              <a:rPr lang="zh-CN" altLang="en-US" dirty="0" smtClean="0"/>
              <a:t>包括天气，昼夜等因素）是： </a:t>
            </a:r>
            <a:r>
              <a:rPr lang="en-US" altLang="zh-CN" dirty="0" smtClean="0"/>
              <a:t>40W/m^2.</a:t>
            </a:r>
            <a:br>
              <a:rPr lang="en-US" altLang="zh-CN" dirty="0" smtClean="0"/>
            </a:br>
            <a:r>
              <a:rPr lang="zh-CN" altLang="en-US" dirty="0" smtClean="0"/>
              <a:t>目前世界能源的消耗是： </a:t>
            </a:r>
            <a:r>
              <a:rPr lang="en-US" altLang="zh-CN" dirty="0" smtClean="0"/>
              <a:t>14TW (1TW=1.0E12W).</a:t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如果都用太阳能板需要：</a:t>
            </a:r>
            <a:r>
              <a:rPr lang="en-US" altLang="zh-CN" dirty="0" smtClean="0"/>
              <a:t>14E12/40 m^2=35</a:t>
            </a:r>
            <a:r>
              <a:rPr lang="zh-CN" altLang="en-US" dirty="0" smtClean="0"/>
              <a:t>万平方公里</a:t>
            </a:r>
            <a:r>
              <a:rPr lang="en-US" altLang="zh-CN" dirty="0" smtClean="0"/>
              <a:t>.</a:t>
            </a:r>
            <a:br>
              <a:rPr lang="en-US" altLang="zh-CN" dirty="0" smtClean="0"/>
            </a:br>
            <a:r>
              <a:rPr lang="zh-CN" altLang="en-US" dirty="0" smtClean="0"/>
              <a:t>考虑到结构，间隔，和辅助设备：总用地在</a:t>
            </a:r>
            <a:r>
              <a:rPr lang="en-US" altLang="zh-CN" dirty="0" smtClean="0"/>
              <a:t>50</a:t>
            </a:r>
            <a:r>
              <a:rPr lang="zh-CN" altLang="en-US" dirty="0" smtClean="0"/>
              <a:t>万平方公里左右，即中国面积的</a:t>
            </a:r>
            <a:r>
              <a:rPr lang="en-US" altLang="zh-CN" dirty="0" smtClean="0"/>
              <a:t>5%</a:t>
            </a:r>
            <a:r>
              <a:rPr lang="zh-CN" altLang="en-US" dirty="0" smtClean="0"/>
              <a:t>，世界</a:t>
            </a:r>
            <a:br>
              <a:rPr lang="zh-CN" altLang="en-US" dirty="0" smtClean="0"/>
            </a:br>
            <a:r>
              <a:rPr lang="zh-CN" altLang="en-US" dirty="0" smtClean="0"/>
              <a:t>总耕地面积的３％。</a:t>
            </a:r>
            <a:br>
              <a:rPr lang="zh-CN" altLang="en-US" dirty="0" smtClean="0"/>
            </a:br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zh-CN" altLang="en-US" dirty="0" smtClean="0"/>
              <a:t>世界总农业耕地面积为：</a:t>
            </a:r>
            <a:r>
              <a:rPr lang="en-US" altLang="zh-CN" dirty="0" smtClean="0"/>
              <a:t>1500</a:t>
            </a:r>
            <a:r>
              <a:rPr lang="zh-CN" altLang="en-US" dirty="0" smtClean="0"/>
              <a:t>万平方公里</a:t>
            </a:r>
            <a:br>
              <a:rPr lang="zh-CN" altLang="en-US" dirty="0" smtClean="0"/>
            </a:br>
            <a:endParaRPr lang="zh-CN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全部使用太阳能需要的资源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CN" sz="1600" dirty="0" smtClean="0"/>
              <a:t>40 W/m^2. </a:t>
            </a:r>
            <a:r>
              <a:rPr lang="zh-CN" altLang="en-US" sz="1600" dirty="0" smtClean="0"/>
              <a:t>是太阳能板正对太阳时的发电量，占地面积是面板面积除以面板与地面夹角的余弦，再考虑太阳可利用时间，这个占地面积我相信对于美国的纬度，应该在</a:t>
            </a:r>
            <a:r>
              <a:rPr lang="en-US" altLang="zh-CN" sz="1600" dirty="0" smtClean="0"/>
              <a:t>100</a:t>
            </a:r>
            <a:r>
              <a:rPr lang="zh-CN" altLang="en-US" sz="1600" dirty="0" smtClean="0"/>
              <a:t>万平方公里左右，否则发电时间有限制。这个</a:t>
            </a:r>
            <a:r>
              <a:rPr lang="en-US" altLang="zh-CN" sz="1600" dirty="0" smtClean="0"/>
              <a:t>40W/m^2</a:t>
            </a:r>
            <a:r>
              <a:rPr lang="zh-CN" altLang="en-US" sz="1600" dirty="0" smtClean="0"/>
              <a:t>也不是太阳能板的发电能力，要发</a:t>
            </a:r>
            <a:r>
              <a:rPr lang="en-US" altLang="zh-CN" sz="1600" dirty="0" smtClean="0"/>
              <a:t>40W/m^2</a:t>
            </a:r>
            <a:r>
              <a:rPr lang="zh-CN" altLang="en-US" sz="1600" dirty="0" smtClean="0"/>
              <a:t>的电，太阳能板的铭牌功率至少需要</a:t>
            </a:r>
            <a:r>
              <a:rPr lang="en-US" altLang="zh-CN" sz="1600" dirty="0" smtClean="0"/>
              <a:t>200W/m^2</a:t>
            </a:r>
            <a:r>
              <a:rPr lang="zh-CN" altLang="en-US" sz="1600" dirty="0" smtClean="0"/>
              <a:t>。</a:t>
            </a:r>
            <a:br>
              <a:rPr lang="zh-CN" altLang="en-US" sz="1600" dirty="0" smtClean="0"/>
            </a:br>
            <a:r>
              <a:rPr lang="zh-CN" altLang="en-US" sz="1600" dirty="0" smtClean="0"/>
              <a:t/>
            </a:r>
            <a:br>
              <a:rPr lang="zh-CN" altLang="en-US" sz="1600" dirty="0" smtClean="0"/>
            </a:br>
            <a:r>
              <a:rPr lang="zh-CN" altLang="en-US" sz="1600" dirty="0" smtClean="0"/>
              <a:t>按照</a:t>
            </a:r>
            <a:r>
              <a:rPr lang="en-US" altLang="zh-CN" sz="1600" dirty="0" smtClean="0"/>
              <a:t>50</a:t>
            </a:r>
            <a:r>
              <a:rPr lang="zh-CN" altLang="en-US" sz="1600" dirty="0" smtClean="0"/>
              <a:t>万平方公里计算，如果每平方米的太阳能面板，金属支架，控制转向装置总重</a:t>
            </a:r>
            <a:r>
              <a:rPr lang="en-US" altLang="zh-CN" sz="1600" dirty="0" smtClean="0"/>
              <a:t>100</a:t>
            </a:r>
            <a:r>
              <a:rPr lang="zh-CN" altLang="en-US" sz="1600" dirty="0" smtClean="0"/>
              <a:t>公斤，</a:t>
            </a:r>
            <a:r>
              <a:rPr lang="en-US" altLang="zh-CN" sz="1600" dirty="0" smtClean="0"/>
              <a:t>50</a:t>
            </a:r>
            <a:r>
              <a:rPr lang="zh-CN" altLang="en-US" sz="1600" dirty="0" smtClean="0"/>
              <a:t>万平方公里需要</a:t>
            </a:r>
            <a:r>
              <a:rPr lang="en-US" altLang="zh-CN" sz="1600" dirty="0" smtClean="0"/>
              <a:t>500</a:t>
            </a:r>
            <a:r>
              <a:rPr lang="zh-CN" altLang="en-US" sz="1600" dirty="0" smtClean="0"/>
              <a:t>亿吨材料，大部分将是钢铁，比如</a:t>
            </a:r>
            <a:r>
              <a:rPr lang="en-US" altLang="zh-CN" sz="1600" dirty="0" smtClean="0"/>
              <a:t>300</a:t>
            </a:r>
            <a:r>
              <a:rPr lang="zh-CN" altLang="en-US" sz="1600" dirty="0" smtClean="0"/>
              <a:t>亿吨，是全世界钢铁年总产量的</a:t>
            </a:r>
            <a:r>
              <a:rPr lang="en-US" altLang="zh-CN" sz="1600" dirty="0" smtClean="0"/>
              <a:t>20</a:t>
            </a:r>
            <a:r>
              <a:rPr lang="zh-CN" altLang="en-US" sz="1600" dirty="0" smtClean="0"/>
              <a:t>多倍，单晶硅需要量如果是</a:t>
            </a:r>
            <a:r>
              <a:rPr lang="en-US" altLang="zh-CN" sz="1600" dirty="0" smtClean="0"/>
              <a:t>10</a:t>
            </a:r>
            <a:r>
              <a:rPr lang="zh-CN" altLang="en-US" sz="1600" dirty="0" smtClean="0"/>
              <a:t>亿吨，则是全世界单晶硅生产能力的</a:t>
            </a:r>
            <a:r>
              <a:rPr lang="en-US" altLang="zh-CN" sz="1600" dirty="0" smtClean="0"/>
              <a:t>10</a:t>
            </a:r>
            <a:r>
              <a:rPr lang="zh-CN" altLang="en-US" sz="1600" dirty="0" smtClean="0"/>
              <a:t>万倍，全部硅生产能力的</a:t>
            </a:r>
            <a:r>
              <a:rPr lang="en-US" altLang="zh-CN" sz="1600" dirty="0" smtClean="0"/>
              <a:t>1000</a:t>
            </a:r>
            <a:r>
              <a:rPr lang="zh-CN" altLang="en-US" sz="1600" dirty="0" smtClean="0"/>
              <a:t>倍。对于钢铁，还有资源量的问题。</a:t>
            </a:r>
            <a:r>
              <a:rPr lang="en-US" altLang="zh-CN" sz="1600" dirty="0" smtClean="0"/>
              <a:t>2008</a:t>
            </a:r>
            <a:r>
              <a:rPr lang="zh-CN" altLang="en-US" sz="1600" dirty="0" smtClean="0"/>
              <a:t>年全球太阳能板总产量不到</a:t>
            </a:r>
            <a:r>
              <a:rPr lang="en-US" altLang="zh-CN" sz="1600" dirty="0" smtClean="0"/>
              <a:t>7GW</a:t>
            </a:r>
            <a:r>
              <a:rPr lang="zh-CN" altLang="en-US" sz="1600" dirty="0" smtClean="0"/>
              <a:t>，用</a:t>
            </a:r>
            <a:r>
              <a:rPr lang="en-US" altLang="zh-CN" sz="1600" dirty="0" smtClean="0"/>
              <a:t>15TW</a:t>
            </a:r>
            <a:r>
              <a:rPr lang="zh-CN" altLang="en-US" sz="1600" dirty="0" smtClean="0"/>
              <a:t>除以它再乘以</a:t>
            </a:r>
            <a:r>
              <a:rPr lang="en-US" altLang="zh-CN" sz="1600" dirty="0" smtClean="0"/>
              <a:t>200/40</a:t>
            </a:r>
            <a:r>
              <a:rPr lang="zh-CN" altLang="en-US" sz="1600" dirty="0" smtClean="0"/>
              <a:t>，需要</a:t>
            </a:r>
            <a:r>
              <a:rPr lang="en-US" altLang="zh-CN" sz="1600" dirty="0" smtClean="0"/>
              <a:t>1</a:t>
            </a:r>
            <a:r>
              <a:rPr lang="zh-CN" altLang="en-US" sz="1600" dirty="0" smtClean="0"/>
              <a:t>万多年才能生产出来，就算再增大</a:t>
            </a:r>
            <a:r>
              <a:rPr lang="en-US" altLang="zh-CN" sz="1600" dirty="0" smtClean="0"/>
              <a:t>10</a:t>
            </a:r>
            <a:r>
              <a:rPr lang="zh-CN" altLang="en-US" sz="1600" dirty="0" smtClean="0"/>
              <a:t>倍生产力，也要</a:t>
            </a:r>
            <a:r>
              <a:rPr lang="en-US" altLang="zh-CN" sz="1600" dirty="0" smtClean="0"/>
              <a:t>1000</a:t>
            </a:r>
            <a:r>
              <a:rPr lang="zh-CN" altLang="en-US" sz="1600" dirty="0" smtClean="0"/>
              <a:t>年。</a:t>
            </a:r>
            <a:br>
              <a:rPr lang="zh-CN" altLang="en-US" sz="1600" dirty="0" smtClean="0"/>
            </a:br>
            <a:r>
              <a:rPr lang="zh-CN" altLang="en-US" sz="1600" dirty="0" smtClean="0"/>
              <a:t/>
            </a:r>
            <a:br>
              <a:rPr lang="zh-CN" altLang="en-US" sz="1600" dirty="0" smtClean="0"/>
            </a:br>
            <a:r>
              <a:rPr lang="zh-CN" altLang="en-US" sz="1600" dirty="0" smtClean="0"/>
              <a:t>美国现在的发电装机容量是</a:t>
            </a:r>
            <a:r>
              <a:rPr lang="en-US" altLang="zh-CN" sz="1600" dirty="0" smtClean="0"/>
              <a:t>1TW</a:t>
            </a:r>
            <a:r>
              <a:rPr lang="zh-CN" altLang="en-US" sz="1600" dirty="0" smtClean="0"/>
              <a:t>，如果要让美国白天发的电，晚上能用，不考虑天气影</a:t>
            </a:r>
            <a:br>
              <a:rPr lang="zh-CN" altLang="en-US" sz="1600" dirty="0" smtClean="0"/>
            </a:br>
            <a:r>
              <a:rPr lang="zh-CN" altLang="en-US" sz="1600" dirty="0" smtClean="0"/>
              <a:t>响，至少需要</a:t>
            </a:r>
            <a:r>
              <a:rPr lang="en-US" altLang="zh-CN" sz="1600" dirty="0" smtClean="0"/>
              <a:t>1TW x 12</a:t>
            </a:r>
            <a:r>
              <a:rPr lang="zh-CN" altLang="en-US" sz="1600" dirty="0" smtClean="0"/>
              <a:t>小时的蓄电能力，目前最经济的蓄电手段仍然是铅酸蓄电池，</a:t>
            </a:r>
            <a:r>
              <a:rPr lang="en-US" altLang="zh-CN" sz="1600" dirty="0" smtClean="0"/>
              <a:t>1TW x 12</a:t>
            </a:r>
            <a:r>
              <a:rPr lang="zh-CN" altLang="en-US" sz="1600" dirty="0" smtClean="0"/>
              <a:t>小时等于</a:t>
            </a:r>
            <a:r>
              <a:rPr lang="en-US" altLang="zh-CN" sz="1600" dirty="0" smtClean="0"/>
              <a:t>4.3 x 10^5 TJ</a:t>
            </a:r>
            <a:r>
              <a:rPr lang="zh-CN" altLang="en-US" sz="1600" dirty="0" smtClean="0"/>
              <a:t>，需要铅酸蓄电池</a:t>
            </a:r>
            <a:r>
              <a:rPr lang="en-US" altLang="zh-CN" sz="1600" dirty="0" smtClean="0"/>
              <a:t>3</a:t>
            </a:r>
            <a:r>
              <a:rPr lang="zh-CN" altLang="en-US" sz="1600" dirty="0" smtClean="0"/>
              <a:t>亿吨，是全球铅酸蓄电池生产能力的</a:t>
            </a:r>
            <a:r>
              <a:rPr lang="en-US" altLang="zh-CN" sz="1600" dirty="0" smtClean="0"/>
              <a:t>200 </a:t>
            </a:r>
            <a:r>
              <a:rPr lang="zh-CN" altLang="en-US" sz="1600" dirty="0" smtClean="0"/>
              <a:t>倍。</a:t>
            </a:r>
            <a:br>
              <a:rPr lang="zh-CN" altLang="en-US" sz="1600" dirty="0" smtClean="0"/>
            </a:br>
            <a:endParaRPr lang="zh-CN" alt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大纲</a:t>
            </a:r>
          </a:p>
        </p:txBody>
      </p:sp>
      <p:sp>
        <p:nvSpPr>
          <p:cNvPr id="4099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能源的基本性</a:t>
            </a:r>
            <a:endParaRPr lang="en-US" altLang="zh-CN" dirty="0" smtClean="0"/>
          </a:p>
          <a:p>
            <a:r>
              <a:rPr lang="zh-CN" altLang="en-US" dirty="0" smtClean="0"/>
              <a:t>人类社会的能源问题</a:t>
            </a:r>
            <a:endParaRPr lang="en-US" altLang="zh-CN" dirty="0" smtClean="0"/>
          </a:p>
          <a:p>
            <a:r>
              <a:rPr lang="zh-CN" altLang="en-US" dirty="0" smtClean="0"/>
              <a:t>能源现状与困境</a:t>
            </a:r>
            <a:endParaRPr lang="en-US" altLang="zh-CN" dirty="0" smtClean="0"/>
          </a:p>
          <a:p>
            <a:r>
              <a:rPr lang="zh-CN" altLang="en-US" dirty="0" smtClean="0"/>
              <a:t>新能源</a:t>
            </a:r>
            <a:endParaRPr lang="en-US" altLang="zh-CN" dirty="0" smtClean="0"/>
          </a:p>
          <a:p>
            <a:r>
              <a:rPr lang="zh-CN" altLang="en-US" dirty="0" smtClean="0"/>
              <a:t>核能，聚变，燃料循环</a:t>
            </a:r>
            <a:endParaRPr lang="en-US" altLang="zh-CN" dirty="0" smtClean="0"/>
          </a:p>
          <a:p>
            <a:r>
              <a:rPr lang="zh-CN" altLang="en-US" dirty="0" smtClean="0"/>
              <a:t>蓄能技术</a:t>
            </a:r>
            <a:endParaRPr lang="en-US" altLang="zh-CN" dirty="0" smtClean="0"/>
          </a:p>
          <a:p>
            <a:r>
              <a:rPr lang="zh-CN" altLang="en-US" dirty="0" smtClean="0"/>
              <a:t>一百年内能源预测</a:t>
            </a:r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266F12-797D-452A-852D-8C15D2FF4CF1}" type="slidenum">
              <a:rPr lang="en-US" altLang="zh-CN" smtClean="0">
                <a:ea typeface="宋体" charset="-122"/>
              </a:rPr>
              <a:pPr/>
              <a:t>2</a:t>
            </a:fld>
            <a:endParaRPr lang="en-US" altLang="zh-CN" smtClean="0">
              <a:ea typeface="宋体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尘埃沉积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“如果每平方米范围内落下了一层</a:t>
            </a:r>
            <a:r>
              <a:rPr lang="en-US" altLang="zh-CN" dirty="0" smtClean="0"/>
              <a:t>4</a:t>
            </a:r>
            <a:r>
              <a:rPr lang="zh-CN" altLang="en-US" dirty="0" smtClean="0"/>
              <a:t>克重的尘埃，则会导致太阳能效率下降</a:t>
            </a:r>
            <a:r>
              <a:rPr lang="en-US" altLang="zh-CN" dirty="0" smtClean="0"/>
              <a:t>40%</a:t>
            </a:r>
            <a:r>
              <a:rPr lang="zh-CN" altLang="en-US" dirty="0" smtClean="0"/>
              <a:t>。在亚利桑那州，每个月沉积下来的尘埃则四倍于上述的尘埃量。在澳大利亚、中东以及印度等地，尘埃沉积率则</a:t>
            </a:r>
            <a:r>
              <a:rPr lang="zh-CN" altLang="en-US" smtClean="0"/>
              <a:t>更高”</a:t>
            </a:r>
            <a:endParaRPr lang="zh-CN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风能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 smtClean="0"/>
              <a:t>与人类活动所需能源相比，总量很大</a:t>
            </a:r>
            <a:endParaRPr lang="en-US" altLang="zh-CN" dirty="0" smtClean="0"/>
          </a:p>
          <a:p>
            <a:r>
              <a:rPr lang="zh-CN" altLang="en-US" dirty="0" smtClean="0"/>
              <a:t>美国大陆</a:t>
            </a:r>
            <a:r>
              <a:rPr lang="en-US" altLang="zh-CN" dirty="0" smtClean="0"/>
              <a:t>48</a:t>
            </a:r>
            <a:r>
              <a:rPr lang="zh-CN" altLang="en-US" dirty="0" smtClean="0"/>
              <a:t>州风力资源</a:t>
            </a:r>
            <a:r>
              <a:rPr lang="en-US" altLang="zh-CN" dirty="0" smtClean="0"/>
              <a:t>100</a:t>
            </a:r>
            <a:r>
              <a:rPr lang="zh-CN" altLang="en-US" dirty="0" smtClean="0"/>
              <a:t>亿千瓦（现所有电力装机</a:t>
            </a:r>
            <a:r>
              <a:rPr lang="en-US" altLang="zh-CN" dirty="0" smtClean="0"/>
              <a:t>10</a:t>
            </a:r>
            <a:r>
              <a:rPr lang="zh-CN" altLang="en-US" dirty="0" smtClean="0"/>
              <a:t>亿千瓦，中国</a:t>
            </a:r>
            <a:r>
              <a:rPr lang="en-US" altLang="zh-CN" dirty="0" smtClean="0"/>
              <a:t>8</a:t>
            </a:r>
            <a:r>
              <a:rPr lang="zh-CN" altLang="en-US" dirty="0" smtClean="0"/>
              <a:t>亿千瓦）</a:t>
            </a:r>
            <a:endParaRPr lang="en-US" altLang="zh-CN" dirty="0" smtClean="0"/>
          </a:p>
          <a:p>
            <a:r>
              <a:rPr lang="zh-CN" altLang="en-US" dirty="0" smtClean="0"/>
              <a:t>中国的风力资源数据很搞笑（</a:t>
            </a:r>
            <a:r>
              <a:rPr lang="en-US" altLang="zh-CN" dirty="0" smtClean="0"/>
              <a:t>2005</a:t>
            </a:r>
            <a:r>
              <a:rPr lang="zh-CN" altLang="en-US" dirty="0" smtClean="0"/>
              <a:t>，</a:t>
            </a:r>
            <a:r>
              <a:rPr lang="en-US" altLang="zh-CN" dirty="0" smtClean="0"/>
              <a:t>2.53</a:t>
            </a:r>
            <a:r>
              <a:rPr lang="zh-CN" altLang="en-US" dirty="0" smtClean="0"/>
              <a:t>亿，</a:t>
            </a:r>
            <a:r>
              <a:rPr lang="en-US" altLang="zh-CN" dirty="0" smtClean="0"/>
              <a:t>2009</a:t>
            </a:r>
            <a:r>
              <a:rPr lang="zh-CN" altLang="en-US" dirty="0" smtClean="0"/>
              <a:t>，</a:t>
            </a:r>
            <a:r>
              <a:rPr lang="en-US" altLang="zh-CN" dirty="0" smtClean="0"/>
              <a:t>22</a:t>
            </a:r>
            <a:r>
              <a:rPr lang="zh-CN" altLang="en-US" dirty="0" smtClean="0"/>
              <a:t>亿），除了国内，没有任何国际组织引用。</a:t>
            </a:r>
            <a:endParaRPr lang="en-US" altLang="zh-CN" dirty="0" smtClean="0"/>
          </a:p>
          <a:p>
            <a:r>
              <a:rPr lang="zh-CN" altLang="en-US" dirty="0" smtClean="0"/>
              <a:t>密度也不小，主要资源区大于</a:t>
            </a:r>
            <a:r>
              <a:rPr lang="en-US" altLang="zh-CN" dirty="0" smtClean="0"/>
              <a:t>1</a:t>
            </a:r>
            <a:r>
              <a:rPr lang="zh-CN" altLang="en-US" dirty="0" smtClean="0"/>
              <a:t>千瓦</a:t>
            </a:r>
            <a:r>
              <a:rPr lang="en-US" altLang="zh-CN" dirty="0" smtClean="0"/>
              <a:t>/m</a:t>
            </a:r>
            <a:r>
              <a:rPr lang="en-US" altLang="zh-CN" baseline="30000" dirty="0" smtClean="0"/>
              <a:t>2</a:t>
            </a:r>
          </a:p>
          <a:p>
            <a:r>
              <a:rPr lang="zh-CN" altLang="en-US" dirty="0" smtClean="0"/>
              <a:t>缺点：实际发电量是名义装机容量的</a:t>
            </a:r>
            <a:r>
              <a:rPr lang="en-US" altLang="zh-CN" dirty="0" smtClean="0"/>
              <a:t>20</a:t>
            </a:r>
            <a:r>
              <a:rPr lang="zh-CN" altLang="en-US" dirty="0" smtClean="0"/>
              <a:t>～</a:t>
            </a:r>
            <a:r>
              <a:rPr lang="en-US" altLang="zh-CN" dirty="0" smtClean="0"/>
              <a:t>35%</a:t>
            </a:r>
            <a:r>
              <a:rPr lang="zh-CN" altLang="en-US" dirty="0" smtClean="0"/>
              <a:t>，不稳定，对电网影响大，对蓄能总量要求太高</a:t>
            </a:r>
            <a:endParaRPr lang="en-US" altLang="zh-CN" dirty="0" smtClean="0"/>
          </a:p>
          <a:p>
            <a:r>
              <a:rPr lang="zh-CN" altLang="en-US" dirty="0" smtClean="0"/>
              <a:t>中国风力调度能力很强</a:t>
            </a:r>
            <a:endParaRPr lang="zh-CN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612" y="571480"/>
            <a:ext cx="9082388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风力电机功率</a:t>
            </a:r>
            <a:r>
              <a:rPr lang="en-US" altLang="zh-CN" dirty="0" smtClean="0"/>
              <a:t>-</a:t>
            </a:r>
            <a:r>
              <a:rPr lang="zh-CN" altLang="en-US" dirty="0" smtClean="0"/>
              <a:t>风速曲线</a:t>
            </a:r>
            <a:endParaRPr lang="zh-CN" altLang="en-US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43050"/>
            <a:ext cx="8747633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生物质能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量不小，对中国来说不实用，除非是为了消耗，比如陈粮利用</a:t>
            </a:r>
            <a:endParaRPr lang="en-US" altLang="zh-CN" dirty="0" smtClean="0"/>
          </a:p>
          <a:p>
            <a:r>
              <a:rPr lang="zh-CN" altLang="en-US" dirty="0" smtClean="0"/>
              <a:t>秸秆利用（造纸，发电）</a:t>
            </a:r>
            <a:endParaRPr lang="en-US" altLang="zh-CN" dirty="0" smtClean="0"/>
          </a:p>
          <a:p>
            <a:r>
              <a:rPr lang="zh-CN" altLang="en-US" dirty="0" smtClean="0"/>
              <a:t>因为太阳能到生物能转换效率非常低，再转换成燃料还要付出能量及生产成本</a:t>
            </a:r>
            <a:endParaRPr lang="en-US" altLang="zh-CN" dirty="0" smtClean="0"/>
          </a:p>
          <a:p>
            <a:r>
              <a:rPr lang="zh-CN" altLang="en-US" dirty="0" smtClean="0"/>
              <a:t>占用大量土地，不减少排放，影响粮食安全</a:t>
            </a:r>
            <a:endParaRPr lang="zh-CN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其它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潮汐能：资源量小，能量密度低，局部地区可以利用</a:t>
            </a:r>
            <a:endParaRPr lang="en-US" altLang="zh-CN" dirty="0" smtClean="0"/>
          </a:p>
          <a:p>
            <a:r>
              <a:rPr lang="zh-CN" altLang="en-US" dirty="0" smtClean="0"/>
              <a:t>地热：供暖和供水不错，供电会逐年递减，资源地地质不稳定。如果有深层地热资源开发技术出现（有助于防止超级火山爆发），总开发量可能大量出现</a:t>
            </a:r>
            <a:endParaRPr lang="en-US" altLang="zh-CN" dirty="0" smtClean="0"/>
          </a:p>
          <a:p>
            <a:r>
              <a:rPr lang="zh-CN" altLang="en-US" dirty="0" smtClean="0"/>
              <a:t>水力：也算传统能源，有季节性，满负荷出力时间有限</a:t>
            </a:r>
            <a:endParaRPr lang="zh-CN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裂变核能</a:t>
            </a:r>
          </a:p>
        </p:txBody>
      </p:sp>
      <p:sp>
        <p:nvSpPr>
          <p:cNvPr id="1536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sz="2400" dirty="0" smtClean="0"/>
              <a:t>与一般的看法相反，资源非常丰富，裂变核能对我们的影响很大。如果地球上铀和钍的丰度与地壳相同，铀加钍总量大约为</a:t>
            </a:r>
            <a:r>
              <a:rPr lang="en-US" altLang="zh-CN" sz="2400" dirty="0" smtClean="0"/>
              <a:t>10</a:t>
            </a:r>
            <a:r>
              <a:rPr lang="en-US" altLang="zh-CN" sz="2400" baseline="30000" dirty="0" smtClean="0"/>
              <a:t>17</a:t>
            </a:r>
            <a:r>
              <a:rPr lang="zh-CN" altLang="en-US" sz="2400" dirty="0" smtClean="0"/>
              <a:t>吨。</a:t>
            </a:r>
            <a:endParaRPr lang="en-US" altLang="zh-CN" sz="2400" dirty="0" smtClean="0"/>
          </a:p>
          <a:p>
            <a:r>
              <a:rPr lang="zh-CN" altLang="en-US" sz="2400" dirty="0" smtClean="0"/>
              <a:t>板块运动，火山，地震，造山运动的主要能量来源</a:t>
            </a:r>
            <a:endParaRPr lang="en-US" altLang="zh-CN" sz="2400" dirty="0" smtClean="0"/>
          </a:p>
          <a:p>
            <a:r>
              <a:rPr lang="zh-CN" altLang="en-US" sz="2400" dirty="0" smtClean="0"/>
              <a:t>地球形成以来，共有约</a:t>
            </a:r>
            <a:r>
              <a:rPr lang="en-US" altLang="zh-CN" sz="2400" dirty="0" smtClean="0"/>
              <a:t>10</a:t>
            </a:r>
            <a:r>
              <a:rPr lang="en-US" altLang="zh-CN" sz="2400" baseline="30000" dirty="0" smtClean="0"/>
              <a:t>17</a:t>
            </a:r>
            <a:r>
              <a:rPr lang="zh-CN" altLang="en-US" sz="2400" dirty="0" smtClean="0"/>
              <a:t>吨铀和钍已衰变，共释放</a:t>
            </a:r>
            <a:r>
              <a:rPr lang="en-US" altLang="zh-CN" sz="2400" dirty="0" smtClean="0"/>
              <a:t>1.7×10</a:t>
            </a:r>
            <a:r>
              <a:rPr lang="en-US" altLang="zh-CN" sz="2400" baseline="30000" dirty="0" smtClean="0"/>
              <a:t>32</a:t>
            </a:r>
            <a:r>
              <a:rPr lang="en-US" altLang="zh-CN" sz="2400" dirty="0" smtClean="0"/>
              <a:t>J</a:t>
            </a:r>
            <a:r>
              <a:rPr lang="zh-CN" altLang="en-US" sz="2400" dirty="0" smtClean="0"/>
              <a:t>，平均功率为</a:t>
            </a:r>
            <a:r>
              <a:rPr lang="en-US" altLang="zh-CN" sz="2400" dirty="0" smtClean="0"/>
              <a:t>1.2×10</a:t>
            </a:r>
            <a:r>
              <a:rPr lang="en-US" altLang="zh-CN" sz="2400" baseline="30000" dirty="0" smtClean="0"/>
              <a:t>15</a:t>
            </a:r>
            <a:r>
              <a:rPr lang="en-US" altLang="zh-CN" sz="2400" dirty="0" smtClean="0"/>
              <a:t>W</a:t>
            </a:r>
            <a:r>
              <a:rPr lang="zh-CN" altLang="en-US" sz="2400" dirty="0" smtClean="0"/>
              <a:t>，地球受太阳照射总功率</a:t>
            </a:r>
            <a:r>
              <a:rPr lang="en-US" altLang="zh-CN" sz="2400" dirty="0" smtClean="0"/>
              <a:t>1.74×10</a:t>
            </a:r>
            <a:r>
              <a:rPr lang="en-US" altLang="zh-CN" sz="2400" baseline="30000" dirty="0" smtClean="0"/>
              <a:t>17</a:t>
            </a:r>
            <a:r>
              <a:rPr lang="en-US" altLang="zh-CN" sz="2400" dirty="0" smtClean="0"/>
              <a:t>W</a:t>
            </a:r>
            <a:r>
              <a:rPr lang="zh-CN" altLang="en-US" sz="2400" dirty="0" smtClean="0"/>
              <a:t>（包括被反射的</a:t>
            </a:r>
            <a:r>
              <a:rPr lang="en-US" altLang="zh-CN" sz="2400" dirty="0" smtClean="0"/>
              <a:t>30%</a:t>
            </a:r>
            <a:r>
              <a:rPr lang="zh-CN" altLang="en-US" sz="2400" dirty="0" smtClean="0"/>
              <a:t>）。目前铀和钍的自然衰变功率还有约</a:t>
            </a:r>
            <a:r>
              <a:rPr lang="en-US" altLang="zh-CN" sz="2400" dirty="0" smtClean="0"/>
              <a:t>4×10</a:t>
            </a:r>
            <a:r>
              <a:rPr lang="en-US" altLang="zh-CN" sz="2400" baseline="30000" dirty="0" smtClean="0"/>
              <a:t>14</a:t>
            </a:r>
            <a:r>
              <a:rPr lang="en-US" altLang="zh-CN" sz="2400" dirty="0" smtClean="0"/>
              <a:t>W</a:t>
            </a:r>
          </a:p>
          <a:p>
            <a:r>
              <a:rPr lang="zh-CN" altLang="en-US" sz="2400" dirty="0" smtClean="0"/>
              <a:t>矿产资源量：</a:t>
            </a:r>
            <a:r>
              <a:rPr lang="en-US" altLang="zh-CN" sz="2400" dirty="0" smtClean="0"/>
              <a:t>130 USD/kg</a:t>
            </a:r>
            <a:r>
              <a:rPr lang="zh-CN" altLang="en-US" sz="2400" dirty="0" smtClean="0"/>
              <a:t>下是</a:t>
            </a:r>
            <a:r>
              <a:rPr lang="en-US" altLang="zh-CN" sz="2400" dirty="0" smtClean="0"/>
              <a:t>550</a:t>
            </a:r>
            <a:r>
              <a:rPr lang="zh-CN" altLang="en-US" sz="2400" dirty="0" smtClean="0"/>
              <a:t>万吨。海洋中有</a:t>
            </a:r>
            <a:r>
              <a:rPr lang="en-US" altLang="zh-CN" sz="2400" dirty="0" smtClean="0"/>
              <a:t>100</a:t>
            </a:r>
            <a:r>
              <a:rPr lang="zh-CN" altLang="en-US" sz="2400" dirty="0" smtClean="0"/>
              <a:t>亿吨，目前提取成本不到</a:t>
            </a:r>
            <a:r>
              <a:rPr lang="en-US" altLang="zh-CN" sz="2400" dirty="0" smtClean="0"/>
              <a:t>300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USD/kg</a:t>
            </a:r>
            <a:r>
              <a:rPr lang="zh-CN" altLang="en-US" sz="2400" dirty="0" smtClean="0"/>
              <a:t>，国际市场上</a:t>
            </a:r>
            <a:r>
              <a:rPr lang="zh-CN" altLang="en-US" sz="2400" smtClean="0"/>
              <a:t>铀价格约</a:t>
            </a:r>
            <a:r>
              <a:rPr lang="en-US" altLang="zh-CN" sz="2400" dirty="0" smtClean="0"/>
              <a:t>100</a:t>
            </a:r>
            <a:r>
              <a:rPr lang="zh-CN" altLang="en-US" sz="2400" dirty="0" smtClean="0"/>
              <a:t>美元一公斤</a:t>
            </a:r>
            <a:endParaRPr lang="en-US" altLang="zh-CN" sz="2400" dirty="0" smtClean="0"/>
          </a:p>
          <a:p>
            <a:r>
              <a:rPr lang="zh-CN" altLang="en-US" sz="2400" dirty="0" smtClean="0"/>
              <a:t>作为能源，与常规能源相比，铀的价格非常低（煤约</a:t>
            </a:r>
            <a:r>
              <a:rPr lang="en-US" altLang="zh-CN" sz="2400" dirty="0" smtClean="0"/>
              <a:t>100</a:t>
            </a:r>
            <a:r>
              <a:rPr lang="zh-CN" altLang="en-US" sz="2400" dirty="0" smtClean="0"/>
              <a:t>美元一吨，一公斤铀热值相当于</a:t>
            </a:r>
            <a:r>
              <a:rPr lang="en-US" altLang="zh-CN" sz="2400" dirty="0" smtClean="0"/>
              <a:t>3</a:t>
            </a:r>
            <a:r>
              <a:rPr lang="zh-CN" altLang="en-US" sz="2400" dirty="0" smtClean="0"/>
              <a:t>千吨煤）</a:t>
            </a:r>
            <a:endParaRPr lang="en-US" altLang="zh-CN" sz="2400" dirty="0" smtClean="0"/>
          </a:p>
          <a:p>
            <a:r>
              <a:rPr lang="zh-CN" altLang="en-US" sz="2400" dirty="0" smtClean="0"/>
              <a:t>如果完成燃料循环，所有能源有核能提供，全球每年所需铀或钍不到</a:t>
            </a:r>
            <a:r>
              <a:rPr lang="en-US" altLang="zh-CN" sz="2400" dirty="0" smtClean="0"/>
              <a:t>1</a:t>
            </a:r>
            <a:r>
              <a:rPr lang="zh-CN" altLang="en-US" sz="2400" dirty="0" smtClean="0"/>
              <a:t>万吨</a:t>
            </a:r>
            <a:endParaRPr lang="zh-CN" altLang="en-US" sz="2800" dirty="0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ECCB3B-1C29-4B3E-B3FA-27E7FCA3B4B9}" type="slidenum">
              <a:rPr lang="en-US" altLang="zh-CN" smtClean="0">
                <a:ea typeface="宋体" charset="-122"/>
              </a:rPr>
              <a:pPr/>
              <a:t>26</a:t>
            </a:fld>
            <a:endParaRPr lang="en-US" altLang="zh-CN" smtClean="0">
              <a:ea typeface="宋体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裂变燃料价格</a:t>
            </a:r>
          </a:p>
        </p:txBody>
      </p:sp>
      <p:sp>
        <p:nvSpPr>
          <p:cNvPr id="17411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/>
              <a:t>世界铀年产量约</a:t>
            </a:r>
            <a:r>
              <a:rPr lang="en-US" altLang="zh-CN" smtClean="0"/>
              <a:t>4</a:t>
            </a:r>
            <a:r>
              <a:rPr lang="zh-CN" altLang="en-US" smtClean="0"/>
              <a:t>万吨，共有贫铀存量约</a:t>
            </a:r>
            <a:r>
              <a:rPr lang="en-US" altLang="zh-CN" smtClean="0"/>
              <a:t>100</a:t>
            </a:r>
            <a:r>
              <a:rPr lang="zh-CN" altLang="en-US" smtClean="0"/>
              <a:t>万吨。现货价格不到</a:t>
            </a:r>
            <a:r>
              <a:rPr lang="en-US" altLang="zh-CN" smtClean="0"/>
              <a:t>100USD/kg</a:t>
            </a:r>
            <a:r>
              <a:rPr lang="zh-CN" altLang="en-US" smtClean="0"/>
              <a:t>。产量最高的国家是哈萨克斯坦，</a:t>
            </a:r>
            <a:r>
              <a:rPr lang="en-US" altLang="zh-CN" smtClean="0"/>
              <a:t>1</a:t>
            </a:r>
            <a:r>
              <a:rPr lang="zh-CN" altLang="en-US" smtClean="0"/>
              <a:t>万余吨</a:t>
            </a:r>
            <a:r>
              <a:rPr lang="en-US" altLang="zh-CN" smtClean="0"/>
              <a:t>/</a:t>
            </a:r>
            <a:r>
              <a:rPr lang="zh-CN" altLang="en-US" smtClean="0"/>
              <a:t>年。</a:t>
            </a:r>
            <a:endParaRPr lang="en-US" altLang="zh-CN" smtClean="0"/>
          </a:p>
          <a:p>
            <a:endParaRPr lang="zh-CN" altLang="en-US" smtClean="0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DDF0D9-3333-4438-994B-C17B8F02C564}" type="slidenum">
              <a:rPr lang="en-US" altLang="zh-CN" smtClean="0">
                <a:ea typeface="宋体" charset="-122"/>
              </a:rPr>
              <a:pPr/>
              <a:t>27</a:t>
            </a:fld>
            <a:endParaRPr lang="en-US" altLang="zh-CN" smtClean="0">
              <a:ea typeface="宋体" charset="-122"/>
            </a:endParaRPr>
          </a:p>
        </p:txBody>
      </p:sp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3214688"/>
            <a:ext cx="8358187" cy="36433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传统核能利用的问题</a:t>
            </a:r>
          </a:p>
        </p:txBody>
      </p:sp>
      <p:sp>
        <p:nvSpPr>
          <p:cNvPr id="18435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zh-CN" altLang="en-US" dirty="0" smtClean="0"/>
              <a:t>裂变堆，燃料利用率低（</a:t>
            </a:r>
            <a:r>
              <a:rPr lang="en-US" altLang="zh-CN" dirty="0" smtClean="0"/>
              <a:t>1%</a:t>
            </a:r>
            <a:r>
              <a:rPr lang="zh-CN" altLang="en-US" dirty="0" smtClean="0"/>
              <a:t>），高增殖快中子堆尚未实现商用。</a:t>
            </a:r>
            <a:endParaRPr lang="en-US" altLang="zh-CN" dirty="0" smtClean="0"/>
          </a:p>
          <a:p>
            <a:r>
              <a:rPr lang="zh-CN" altLang="en-US" dirty="0" smtClean="0"/>
              <a:t>必须进行乏燃料后处理，燃料增殖</a:t>
            </a:r>
            <a:endParaRPr lang="en-US" altLang="zh-CN" dirty="0" smtClean="0"/>
          </a:p>
          <a:p>
            <a:r>
              <a:rPr lang="zh-CN" altLang="en-US" dirty="0" smtClean="0"/>
              <a:t>原料要浓缩，成本很高</a:t>
            </a:r>
            <a:endParaRPr lang="en-US" altLang="zh-CN" dirty="0" smtClean="0"/>
          </a:p>
          <a:p>
            <a:r>
              <a:rPr lang="zh-CN" altLang="en-US" dirty="0" smtClean="0"/>
              <a:t>废料难以安全处理</a:t>
            </a:r>
            <a:endParaRPr lang="en-US" altLang="zh-CN" dirty="0" smtClean="0"/>
          </a:p>
          <a:p>
            <a:r>
              <a:rPr lang="zh-CN" altLang="en-US" dirty="0" smtClean="0"/>
              <a:t>本质的安全问题：链式反应是正反馈的，工作在临界状态，需要机械装置精确控制反应速度，安全由装置的可靠性保证。</a:t>
            </a:r>
            <a:endParaRPr lang="en-US" altLang="zh-CN" dirty="0" smtClean="0"/>
          </a:p>
          <a:p>
            <a:r>
              <a:rPr lang="zh-CN" altLang="en-US" dirty="0" smtClean="0"/>
              <a:t>到</a:t>
            </a:r>
            <a:r>
              <a:rPr lang="en-US" altLang="zh-CN" dirty="0" smtClean="0"/>
              <a:t>2020</a:t>
            </a:r>
            <a:r>
              <a:rPr lang="zh-CN" altLang="en-US" dirty="0" smtClean="0"/>
              <a:t>年，中国要建近</a:t>
            </a:r>
            <a:r>
              <a:rPr lang="en-US" altLang="zh-CN" dirty="0" smtClean="0"/>
              <a:t>100</a:t>
            </a:r>
            <a:r>
              <a:rPr lang="zh-CN" altLang="en-US" dirty="0" smtClean="0"/>
              <a:t>坐新反应堆，将带来很大的安全问题</a:t>
            </a:r>
            <a:endParaRPr lang="en-US" altLang="zh-CN" dirty="0" smtClean="0"/>
          </a:p>
          <a:p>
            <a:r>
              <a:rPr lang="zh-CN" altLang="en-US" dirty="0" smtClean="0"/>
              <a:t>没有任何核反应堆是绝对安全的，特别是在故意破坏和军事打击之下。切尔诺贝利级别的事故将疏散一个省，百年内这片土地不能使用</a:t>
            </a:r>
            <a:endParaRPr lang="en-US" altLang="zh-CN" dirty="0" smtClean="0"/>
          </a:p>
          <a:p>
            <a:r>
              <a:rPr lang="zh-CN" altLang="en-US" dirty="0" smtClean="0"/>
              <a:t>解决方案：增殖或聚变驱动（混合堆）</a:t>
            </a:r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988058-3BE7-4F86-9641-379D972F1358}" type="slidenum">
              <a:rPr lang="en-US" altLang="zh-CN" smtClean="0">
                <a:ea typeface="宋体" charset="-122"/>
              </a:rPr>
              <a:pPr/>
              <a:t>28</a:t>
            </a:fld>
            <a:endParaRPr lang="en-US" altLang="zh-CN" smtClean="0">
              <a:ea typeface="宋体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聚变</a:t>
            </a:r>
          </a:p>
        </p:txBody>
      </p:sp>
      <p:sp>
        <p:nvSpPr>
          <p:cNvPr id="19459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sz="2800" dirty="0" smtClean="0"/>
              <a:t>现有方案非常困难，</a:t>
            </a:r>
            <a:r>
              <a:rPr lang="en-US" altLang="zh-CN" sz="2800" dirty="0" smtClean="0"/>
              <a:t>100</a:t>
            </a:r>
            <a:r>
              <a:rPr lang="zh-CN" altLang="en-US" sz="2800" dirty="0" smtClean="0"/>
              <a:t>年之后</a:t>
            </a:r>
            <a:endParaRPr lang="en-US" altLang="zh-CN" sz="2800" dirty="0" smtClean="0"/>
          </a:p>
          <a:p>
            <a:r>
              <a:rPr lang="zh-CN" altLang="en-US" sz="2800" dirty="0" smtClean="0"/>
              <a:t>磁约束</a:t>
            </a:r>
            <a:endParaRPr lang="en-US" altLang="zh-CN" sz="2800" dirty="0" smtClean="0"/>
          </a:p>
          <a:p>
            <a:pPr lvl="1"/>
            <a:r>
              <a:rPr lang="zh-CN" altLang="en-US" sz="2400" dirty="0" smtClean="0"/>
              <a:t>装置庞大，结构复杂，反应能量密度低，</a:t>
            </a:r>
            <a:r>
              <a:rPr lang="en-US" altLang="zh-CN" sz="2400" dirty="0" smtClean="0"/>
              <a:t>ITER</a:t>
            </a:r>
            <a:r>
              <a:rPr lang="zh-CN" altLang="en-US" sz="2400" dirty="0" smtClean="0"/>
              <a:t>仅</a:t>
            </a:r>
            <a:r>
              <a:rPr lang="en-US" altLang="zh-CN" sz="2400" dirty="0" smtClean="0"/>
              <a:t>500MW</a:t>
            </a:r>
          </a:p>
          <a:p>
            <a:pPr lvl="1"/>
            <a:r>
              <a:rPr lang="zh-CN" altLang="en-US" sz="2400" dirty="0" smtClean="0"/>
              <a:t>许多复杂问题尚未解决</a:t>
            </a:r>
            <a:endParaRPr lang="en-US" altLang="zh-CN" sz="2400" dirty="0" smtClean="0"/>
          </a:p>
          <a:p>
            <a:r>
              <a:rPr lang="zh-CN" altLang="en-US" sz="2800" dirty="0" smtClean="0"/>
              <a:t>惯性约束</a:t>
            </a:r>
            <a:endParaRPr lang="en-US" altLang="zh-CN" sz="2800" dirty="0" smtClean="0"/>
          </a:p>
          <a:p>
            <a:pPr lvl="1"/>
            <a:r>
              <a:rPr lang="zh-CN" altLang="en-US" sz="2400" dirty="0" smtClean="0"/>
              <a:t>驱动成本高</a:t>
            </a:r>
            <a:endParaRPr lang="en-US" altLang="zh-CN" sz="2400" dirty="0" smtClean="0"/>
          </a:p>
          <a:p>
            <a:pPr lvl="1"/>
            <a:r>
              <a:rPr lang="zh-CN" altLang="en-US" sz="2400" dirty="0" smtClean="0"/>
              <a:t>不稳定性不好控制</a:t>
            </a:r>
            <a:endParaRPr lang="en-US" altLang="zh-CN" sz="2400" dirty="0" smtClean="0"/>
          </a:p>
          <a:p>
            <a:pPr lvl="1"/>
            <a:r>
              <a:rPr lang="zh-CN" altLang="en-US" sz="2400" dirty="0" smtClean="0"/>
              <a:t>（重复性）</a:t>
            </a:r>
            <a:endParaRPr lang="en-US" altLang="zh-CN" sz="2400" dirty="0" smtClean="0"/>
          </a:p>
          <a:p>
            <a:r>
              <a:rPr lang="zh-CN" altLang="en-US" sz="2800" dirty="0" smtClean="0"/>
              <a:t>还有许多其他问题。如果不要求净能量增益或者自持运行，两种方案都容易实现得多，现有技术水平就可实现</a:t>
            </a:r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CF5303-ED10-4273-935D-CB8D0428548F}" type="slidenum">
              <a:rPr lang="en-US" altLang="zh-CN" smtClean="0">
                <a:ea typeface="宋体" charset="-122"/>
              </a:rPr>
              <a:pPr/>
              <a:t>29</a:t>
            </a:fld>
            <a:endParaRPr lang="en-US" altLang="zh-CN" smtClean="0">
              <a:ea typeface="宋体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5EE5CEC-0806-4963-8928-D1F6FC5A9397}" type="slidenum">
              <a:rPr lang="en-US" altLang="zh-CN" smtClean="0">
                <a:ea typeface="宋体" charset="-122"/>
              </a:rPr>
              <a:pPr/>
              <a:t>3</a:t>
            </a:fld>
            <a:endParaRPr lang="en-US" altLang="zh-CN" smtClean="0">
              <a:ea typeface="宋体" charset="-122"/>
            </a:endParaRPr>
          </a:p>
        </p:txBody>
      </p:sp>
      <p:sp>
        <p:nvSpPr>
          <p:cNvPr id="5123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能源的基本性</a:t>
            </a:r>
          </a:p>
        </p:txBody>
      </p:sp>
      <p:sp>
        <p:nvSpPr>
          <p:cNvPr id="5124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en-US" sz="2400" dirty="0" smtClean="0"/>
              <a:t>相关概念：能量，时间，物质，运动，负熵，演化，进化，发展</a:t>
            </a:r>
            <a:r>
              <a:rPr lang="en-US" altLang="zh-CN" sz="2400" dirty="0" smtClean="0"/>
              <a:t>……</a:t>
            </a:r>
          </a:p>
          <a:p>
            <a:pPr eaLnBrk="1" hangingPunct="1"/>
            <a:r>
              <a:rPr lang="zh-CN" altLang="en-US" sz="2400" dirty="0" smtClean="0"/>
              <a:t>能量是一切变化的基础，没有能量（能源）就没有时间</a:t>
            </a:r>
            <a:endParaRPr lang="en-US" altLang="zh-CN" sz="2400" dirty="0" smtClean="0"/>
          </a:p>
          <a:p>
            <a:pPr lvl="1" eaLnBrk="1" hangingPunct="1"/>
            <a:r>
              <a:rPr lang="zh-CN" altLang="en-US" sz="2000" dirty="0" smtClean="0"/>
              <a:t>从大爆炸到地球</a:t>
            </a:r>
            <a:endParaRPr lang="en-US" altLang="zh-CN" sz="2000" dirty="0" smtClean="0"/>
          </a:p>
          <a:p>
            <a:pPr lvl="1" eaLnBrk="1" hangingPunct="1"/>
            <a:r>
              <a:rPr lang="zh-CN" altLang="en-US" sz="2000" dirty="0" smtClean="0"/>
              <a:t>从最简单的生物到人类</a:t>
            </a:r>
            <a:endParaRPr lang="en-US" altLang="zh-CN" sz="2000" dirty="0" smtClean="0"/>
          </a:p>
          <a:p>
            <a:pPr lvl="1" eaLnBrk="1" hangingPunct="1"/>
            <a:r>
              <a:rPr lang="zh-CN" altLang="en-US" sz="2000" dirty="0" smtClean="0"/>
              <a:t>从原始社会到现代社会</a:t>
            </a:r>
            <a:endParaRPr lang="en-US" altLang="zh-CN" sz="2000" dirty="0" smtClean="0"/>
          </a:p>
          <a:p>
            <a:pPr eaLnBrk="1" hangingPunct="1"/>
            <a:r>
              <a:rPr lang="zh-CN" altLang="en-US" sz="2400" dirty="0" smtClean="0"/>
              <a:t>生物进化史和社会发展史就是能源利用史。从低等生物到高等生物，从原始社会到现代社会，虽然能量利用效率不断提高，但比能量消耗越来越大。对于人类社会，能源消耗总量刚性增加。</a:t>
            </a:r>
            <a:endParaRPr lang="en-US" altLang="zh-CN" sz="2400" dirty="0" smtClean="0"/>
          </a:p>
          <a:p>
            <a:pPr eaLnBrk="1" hangingPunct="1"/>
            <a:r>
              <a:rPr lang="zh-CN" altLang="en-US" sz="2400" dirty="0" smtClean="0"/>
              <a:t>电力弹性系数（电力</a:t>
            </a:r>
            <a:r>
              <a:rPr lang="en-US" altLang="zh-CN" sz="2400" dirty="0" smtClean="0"/>
              <a:t>/GDP</a:t>
            </a:r>
            <a:r>
              <a:rPr lang="zh-CN" altLang="en-US" sz="2400" dirty="0" smtClean="0"/>
              <a:t>）一般大于</a:t>
            </a:r>
            <a:r>
              <a:rPr lang="en-US" altLang="zh-CN" sz="2400" dirty="0" smtClean="0"/>
              <a:t>1</a:t>
            </a:r>
          </a:p>
          <a:p>
            <a:pPr eaLnBrk="1" hangingPunct="1"/>
            <a:endParaRPr lang="zh-CN" altLang="en-US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聚变驱动亚临界裂变反应堆</a:t>
            </a:r>
            <a:endParaRPr lang="en-US" altLang="zh-CN" smtClean="0"/>
          </a:p>
        </p:txBody>
      </p:sp>
      <p:sp>
        <p:nvSpPr>
          <p:cNvPr id="2048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smtClean="0"/>
              <a:t>即混合堆 </a:t>
            </a:r>
            <a:r>
              <a:rPr lang="en-US" altLang="zh-CN" sz="2400" smtClean="0"/>
              <a:t>(fusion-fision hybrid)</a:t>
            </a:r>
          </a:p>
          <a:p>
            <a:r>
              <a:rPr lang="zh-CN" altLang="en-US" sz="2400" smtClean="0"/>
              <a:t>原理：高能中子与传统非燃料铀</a:t>
            </a:r>
            <a:r>
              <a:rPr lang="en-US" altLang="zh-CN" sz="2400" smtClean="0"/>
              <a:t>238</a:t>
            </a:r>
            <a:r>
              <a:rPr lang="zh-CN" altLang="en-US" sz="2400" smtClean="0"/>
              <a:t>和钍</a:t>
            </a:r>
            <a:r>
              <a:rPr lang="en-US" altLang="zh-CN" sz="2400" smtClean="0"/>
              <a:t>232</a:t>
            </a:r>
            <a:r>
              <a:rPr lang="zh-CN" altLang="en-US" sz="2400" smtClean="0"/>
              <a:t>有较高的裂变反应截面～</a:t>
            </a:r>
            <a:r>
              <a:rPr lang="en-US" altLang="zh-CN" sz="2400" smtClean="0"/>
              <a:t>1b</a:t>
            </a:r>
            <a:r>
              <a:rPr lang="zh-CN" altLang="en-US" sz="2400" smtClean="0"/>
              <a:t>，</a:t>
            </a:r>
            <a:r>
              <a:rPr lang="en-US" altLang="zh-CN" sz="2400" smtClean="0"/>
              <a:t>14.1MeV-&gt; 200MeV</a:t>
            </a:r>
          </a:p>
          <a:p>
            <a:r>
              <a:rPr lang="zh-CN" altLang="en-US" sz="2400" smtClean="0"/>
              <a:t>由裂变提供额外的能量增益（</a:t>
            </a:r>
            <a:r>
              <a:rPr lang="en-US" altLang="zh-CN" sz="2400" smtClean="0"/>
              <a:t>4</a:t>
            </a:r>
            <a:r>
              <a:rPr lang="zh-CN" altLang="en-US" sz="2400" smtClean="0"/>
              <a:t>～</a:t>
            </a:r>
            <a:r>
              <a:rPr lang="en-US" altLang="zh-CN" sz="2400" smtClean="0"/>
              <a:t>100</a:t>
            </a:r>
            <a:r>
              <a:rPr lang="zh-CN" altLang="en-US" sz="2400" smtClean="0"/>
              <a:t>倍），可以大大降低聚变能量得失相当或增益的要求</a:t>
            </a:r>
            <a:endParaRPr lang="en-US" altLang="zh-CN" sz="2400" smtClean="0"/>
          </a:p>
          <a:p>
            <a:r>
              <a:rPr lang="en-US" altLang="zh-CN" sz="2400" smtClean="0"/>
              <a:t>50</a:t>
            </a:r>
            <a:r>
              <a:rPr lang="zh-CN" altLang="en-US" sz="2400" smtClean="0"/>
              <a:t>年代就有人提出混合堆的想法，</a:t>
            </a:r>
            <a:r>
              <a:rPr lang="en-US" altLang="zh-CN" sz="2400" smtClean="0"/>
              <a:t>70</a:t>
            </a:r>
            <a:r>
              <a:rPr lang="zh-CN" altLang="en-US" sz="2400" smtClean="0"/>
              <a:t>年代美苏举办过联合讨论会，</a:t>
            </a:r>
            <a:r>
              <a:rPr lang="en-US" altLang="zh-CN" sz="2400" smtClean="0"/>
              <a:t>70</a:t>
            </a:r>
            <a:r>
              <a:rPr lang="zh-CN" altLang="en-US" sz="2400" smtClean="0"/>
              <a:t>年代末</a:t>
            </a:r>
            <a:r>
              <a:rPr lang="en-US" altLang="zh-CN" sz="2400" smtClean="0"/>
              <a:t>80</a:t>
            </a:r>
            <a:r>
              <a:rPr lang="zh-CN" altLang="en-US" sz="2400" smtClean="0"/>
              <a:t>年代初研究比较活跃。后出于核不扩散的考虑，停止混合堆研究。</a:t>
            </a:r>
            <a:r>
              <a:rPr lang="en-US" altLang="zh-CN" sz="2400" smtClean="0"/>
              <a:t>1998</a:t>
            </a:r>
            <a:r>
              <a:rPr lang="zh-CN" altLang="en-US" sz="2400" smtClean="0"/>
              <a:t>年后重新重视。</a:t>
            </a:r>
            <a:endParaRPr lang="en-US" altLang="zh-CN" sz="2400" smtClean="0"/>
          </a:p>
          <a:p>
            <a:r>
              <a:rPr lang="zh-CN" altLang="en-US" sz="2400" smtClean="0"/>
              <a:t>我国混合堆研究始于</a:t>
            </a:r>
            <a:r>
              <a:rPr lang="en-US" altLang="zh-CN" sz="2400" smtClean="0"/>
              <a:t>1980</a:t>
            </a:r>
            <a:r>
              <a:rPr lang="zh-CN" altLang="en-US" sz="2400" smtClean="0"/>
              <a:t>年。</a:t>
            </a:r>
            <a:r>
              <a:rPr lang="en-US" altLang="zh-CN" sz="2400" smtClean="0"/>
              <a:t>IPP</a:t>
            </a:r>
            <a:r>
              <a:rPr lang="zh-CN" altLang="en-US" sz="2400" smtClean="0"/>
              <a:t>和</a:t>
            </a:r>
            <a:r>
              <a:rPr lang="en-US" altLang="zh-CN" sz="2400" smtClean="0"/>
              <a:t>SWIP</a:t>
            </a:r>
            <a:r>
              <a:rPr lang="zh-CN" altLang="en-US" sz="2400" smtClean="0"/>
              <a:t>。将中子壁负荷要求从</a:t>
            </a:r>
            <a:r>
              <a:rPr lang="en-US" altLang="zh-CN" sz="2400" smtClean="0"/>
              <a:t>10MW/m</a:t>
            </a:r>
            <a:r>
              <a:rPr lang="en-US" altLang="zh-CN" sz="2400" baseline="30000" smtClean="0"/>
              <a:t>2</a:t>
            </a:r>
            <a:r>
              <a:rPr lang="zh-CN" altLang="en-US" sz="2400" smtClean="0"/>
              <a:t>降到</a:t>
            </a:r>
            <a:r>
              <a:rPr lang="en-US" altLang="zh-CN" sz="2400" smtClean="0"/>
              <a:t>0.5MW/m</a:t>
            </a:r>
            <a:r>
              <a:rPr lang="en-US" altLang="zh-CN" sz="2400" baseline="30000" smtClean="0"/>
              <a:t>2</a:t>
            </a:r>
            <a:r>
              <a:rPr lang="zh-CN" altLang="en-US" sz="2400" smtClean="0"/>
              <a:t>。</a:t>
            </a:r>
            <a:endParaRPr lang="en-US" altLang="zh-CN" sz="2400" smtClean="0"/>
          </a:p>
          <a:p>
            <a:endParaRPr lang="en-US" altLang="zh-CN" sz="2800" smtClean="0"/>
          </a:p>
          <a:p>
            <a:endParaRPr lang="zh-CN" altLang="en-US" sz="2800" smtClean="0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8C0895-3DDE-47CE-B390-6EABD74E235C}" type="slidenum">
              <a:rPr lang="en-US" altLang="zh-CN" smtClean="0">
                <a:ea typeface="宋体" charset="-122"/>
              </a:rPr>
              <a:pPr/>
              <a:t>30</a:t>
            </a:fld>
            <a:endParaRPr lang="en-US" altLang="zh-CN" smtClean="0">
              <a:ea typeface="宋体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优点</a:t>
            </a:r>
          </a:p>
        </p:txBody>
      </p:sp>
      <p:sp>
        <p:nvSpPr>
          <p:cNvPr id="21507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sz="2800" smtClean="0"/>
              <a:t>亚临界，安全。</a:t>
            </a:r>
            <a:r>
              <a:rPr lang="en-US" altLang="zh-CN" sz="2800" smtClean="0"/>
              <a:t>U238</a:t>
            </a:r>
            <a:r>
              <a:rPr lang="zh-CN" altLang="en-US" sz="2800" smtClean="0"/>
              <a:t>和</a:t>
            </a:r>
            <a:r>
              <a:rPr lang="en-US" altLang="zh-CN" sz="2800" smtClean="0"/>
              <a:t>Th232</a:t>
            </a:r>
            <a:r>
              <a:rPr lang="zh-CN" altLang="en-US" sz="2800" smtClean="0"/>
              <a:t>只与高能中子（</a:t>
            </a:r>
            <a:r>
              <a:rPr lang="en-US" altLang="zh-CN" sz="2800" smtClean="0"/>
              <a:t>&gt;2 MeV</a:t>
            </a:r>
            <a:r>
              <a:rPr lang="zh-CN" altLang="en-US" sz="2800" smtClean="0"/>
              <a:t>）有较大反应截面，对裂变中子反应截面很小，不会发生链式反应失控。裂变高能中子量小。</a:t>
            </a:r>
            <a:endParaRPr lang="en-US" altLang="zh-CN" sz="2800" smtClean="0"/>
          </a:p>
          <a:p>
            <a:r>
              <a:rPr lang="zh-CN" altLang="en-US" sz="2800" smtClean="0"/>
              <a:t>技术简单，容易实现。唯一的要求是聚变中子源（</a:t>
            </a:r>
            <a:r>
              <a:rPr lang="en-US" altLang="zh-CN" sz="2800" smtClean="0"/>
              <a:t>&lt; 1 MW /m</a:t>
            </a:r>
            <a:r>
              <a:rPr lang="en-US" altLang="zh-CN" sz="2800" baseline="30000" smtClean="0"/>
              <a:t>2</a:t>
            </a:r>
            <a:r>
              <a:rPr lang="zh-CN" altLang="en-US" sz="2800" smtClean="0"/>
              <a:t>）。中子通量低，对聚变装置技术要求降低。</a:t>
            </a:r>
            <a:endParaRPr lang="en-US" altLang="zh-CN" sz="2800" smtClean="0"/>
          </a:p>
          <a:p>
            <a:r>
              <a:rPr lang="zh-CN" altLang="en-US" sz="2800" smtClean="0"/>
              <a:t>裂变废料处理。大量快中子可以将</a:t>
            </a:r>
            <a:r>
              <a:rPr lang="en-US" altLang="zh-CN" sz="2800" smtClean="0"/>
              <a:t>99%</a:t>
            </a:r>
            <a:r>
              <a:rPr lang="zh-CN" altLang="en-US" sz="2800" smtClean="0"/>
              <a:t>的长寿命放射性裂变产物转化为无害物质。</a:t>
            </a:r>
            <a:endParaRPr lang="en-US" altLang="zh-CN" sz="2800" smtClean="0"/>
          </a:p>
          <a:p>
            <a:r>
              <a:rPr lang="zh-CN" altLang="en-US" sz="2800" smtClean="0"/>
              <a:t>资源丰富，原料利用效率高</a:t>
            </a:r>
            <a:endParaRPr lang="en-US" altLang="zh-CN" sz="2800" smtClean="0"/>
          </a:p>
          <a:p>
            <a:r>
              <a:rPr lang="zh-CN" altLang="en-US" sz="2800" smtClean="0"/>
              <a:t>裂变燃料增殖（</a:t>
            </a:r>
            <a:r>
              <a:rPr lang="en-US" altLang="zh-CN" sz="2800" smtClean="0"/>
              <a:t>U233</a:t>
            </a:r>
            <a:r>
              <a:rPr lang="zh-CN" altLang="en-US" sz="2800" smtClean="0"/>
              <a:t>，</a:t>
            </a:r>
            <a:r>
              <a:rPr lang="en-US" altLang="zh-CN" sz="2800" smtClean="0"/>
              <a:t>Pu239</a:t>
            </a:r>
            <a:r>
              <a:rPr lang="zh-CN" altLang="en-US" sz="2800" smtClean="0"/>
              <a:t>），也可以生产氚</a:t>
            </a:r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B9C7FD-DFA2-4B70-9F42-997888F25751}" type="slidenum">
              <a:rPr lang="en-US" altLang="zh-CN" smtClean="0">
                <a:ea typeface="宋体" charset="-122"/>
              </a:rPr>
              <a:pPr/>
              <a:t>31</a:t>
            </a:fld>
            <a:endParaRPr lang="en-US" altLang="zh-CN" smtClean="0">
              <a:ea typeface="宋体" charset="-12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方案</a:t>
            </a:r>
          </a:p>
        </p:txBody>
      </p:sp>
      <p:sp>
        <p:nvSpPr>
          <p:cNvPr id="2560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smtClean="0"/>
              <a:t>磁约束或惯性约束聚变</a:t>
            </a:r>
            <a:r>
              <a:rPr lang="en-US" altLang="zh-CN" smtClean="0"/>
              <a:t>+</a:t>
            </a:r>
            <a:r>
              <a:rPr lang="zh-CN" altLang="en-US" smtClean="0"/>
              <a:t>能量增益或增殖包层</a:t>
            </a:r>
            <a:endParaRPr lang="en-US" altLang="zh-CN" smtClean="0"/>
          </a:p>
          <a:p>
            <a:r>
              <a:rPr lang="zh-CN" altLang="en-US" smtClean="0"/>
              <a:t>能源方案：高能量增益。</a:t>
            </a:r>
            <a:endParaRPr lang="en-US" altLang="zh-CN" smtClean="0"/>
          </a:p>
          <a:p>
            <a:pPr lvl="1"/>
            <a:r>
              <a:rPr lang="zh-CN" altLang="en-US" smtClean="0"/>
              <a:t>包层采用自然铀，轻度浓缩铀，或低增殖铀</a:t>
            </a:r>
            <a:r>
              <a:rPr lang="en-US" altLang="zh-CN" smtClean="0"/>
              <a:t>(</a:t>
            </a:r>
            <a:r>
              <a:rPr lang="zh-CN" altLang="en-US" smtClean="0"/>
              <a:t>钍</a:t>
            </a:r>
            <a:r>
              <a:rPr lang="en-US" altLang="zh-CN" smtClean="0"/>
              <a:t>)</a:t>
            </a:r>
          </a:p>
          <a:p>
            <a:r>
              <a:rPr lang="zh-CN" altLang="en-US" smtClean="0"/>
              <a:t>核燃料（</a:t>
            </a:r>
            <a:r>
              <a:rPr lang="en-US" altLang="zh-CN" smtClean="0"/>
              <a:t>Pu239</a:t>
            </a:r>
            <a:r>
              <a:rPr lang="zh-CN" altLang="en-US" smtClean="0"/>
              <a:t>，</a:t>
            </a:r>
            <a:r>
              <a:rPr lang="en-US" altLang="zh-CN" smtClean="0"/>
              <a:t>U233</a:t>
            </a:r>
            <a:r>
              <a:rPr lang="zh-CN" altLang="en-US" smtClean="0"/>
              <a:t>，</a:t>
            </a:r>
            <a:r>
              <a:rPr lang="en-US" altLang="zh-CN" smtClean="0"/>
              <a:t>T</a:t>
            </a:r>
            <a:r>
              <a:rPr lang="zh-CN" altLang="en-US" smtClean="0"/>
              <a:t>）增殖方案</a:t>
            </a:r>
            <a:endParaRPr lang="en-US" altLang="zh-CN" smtClean="0"/>
          </a:p>
          <a:p>
            <a:pPr lvl="1"/>
            <a:r>
              <a:rPr lang="zh-CN" altLang="en-US" smtClean="0"/>
              <a:t>第一层采用</a:t>
            </a:r>
            <a:r>
              <a:rPr lang="en-US" altLang="zh-CN" smtClean="0"/>
              <a:t>Pb</a:t>
            </a:r>
            <a:r>
              <a:rPr lang="zh-CN" altLang="en-US" smtClean="0"/>
              <a:t>等非裂变材料，慢化和增殖中子，再用这些中子增殖核燃料</a:t>
            </a:r>
            <a:endParaRPr lang="en-US" altLang="zh-CN" smtClean="0"/>
          </a:p>
          <a:p>
            <a:pPr lvl="1"/>
            <a:r>
              <a:rPr lang="zh-CN" altLang="en-US" smtClean="0"/>
              <a:t>需要较高聚变中子通量</a:t>
            </a:r>
            <a:endParaRPr lang="en-US" altLang="zh-CN" smtClean="0"/>
          </a:p>
          <a:p>
            <a:r>
              <a:rPr lang="zh-CN" altLang="en-US" smtClean="0"/>
              <a:t>能源和燃料增殖兼顾</a:t>
            </a:r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2952D5C-71E6-4F3E-9855-C4F17EF16F9F}" type="slidenum">
              <a:rPr lang="en-US" altLang="zh-CN" smtClean="0">
                <a:ea typeface="宋体" charset="-122"/>
              </a:rPr>
              <a:pPr/>
              <a:t>32</a:t>
            </a:fld>
            <a:endParaRPr lang="en-US" altLang="zh-CN" smtClean="0">
              <a:ea typeface="宋体" charset="-12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smtClean="0"/>
              <a:t>Laser Inertial Fusion-Fission Energy</a:t>
            </a:r>
            <a:endParaRPr lang="zh-CN" altLang="en-US" sz="4000" smtClean="0"/>
          </a:p>
        </p:txBody>
      </p:sp>
      <p:sp>
        <p:nvSpPr>
          <p:cNvPr id="29699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E038BC-91C7-4FD5-BFEE-EF51706636BD}" type="slidenum">
              <a:rPr lang="en-US" altLang="zh-CN" smtClean="0">
                <a:ea typeface="宋体" charset="-122"/>
              </a:rPr>
              <a:pPr/>
              <a:t>33</a:t>
            </a:fld>
            <a:endParaRPr lang="en-US" altLang="zh-CN" smtClean="0">
              <a:ea typeface="宋体" charset="-122"/>
            </a:endParaRPr>
          </a:p>
        </p:txBody>
      </p:sp>
      <p:pic>
        <p:nvPicPr>
          <p:cNvPr id="29700" name="Picture 2" descr="Design of a LIFE Engine and Power Pla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1357313"/>
            <a:ext cx="7185025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LIFE </a:t>
            </a:r>
            <a:r>
              <a:rPr lang="zh-CN" altLang="en-US" smtClean="0"/>
              <a:t>（</a:t>
            </a:r>
            <a:r>
              <a:rPr lang="en-US" altLang="zh-CN" smtClean="0"/>
              <a:t>LLNL</a:t>
            </a:r>
            <a:r>
              <a:rPr lang="zh-CN" altLang="en-US" smtClean="0"/>
              <a:t>）</a:t>
            </a:r>
          </a:p>
        </p:txBody>
      </p:sp>
      <p:sp>
        <p:nvSpPr>
          <p:cNvPr id="30723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9AA32B-8FF8-4D1C-B523-97990741A67F}" type="slidenum">
              <a:rPr lang="en-US" altLang="zh-CN" smtClean="0">
                <a:ea typeface="宋体" charset="-122"/>
              </a:rPr>
              <a:pPr/>
              <a:t>34</a:t>
            </a:fld>
            <a:endParaRPr lang="en-US" altLang="zh-CN" smtClean="0">
              <a:ea typeface="宋体" charset="-122"/>
            </a:endParaRPr>
          </a:p>
        </p:txBody>
      </p:sp>
      <p:pic>
        <p:nvPicPr>
          <p:cNvPr id="30724" name="Picture 4" descr="LIFE Material Fl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511300"/>
            <a:ext cx="7858125" cy="534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1"/>
          <p:cNvSpPr>
            <a:spLocks noGrp="1"/>
          </p:cNvSpPr>
          <p:nvPr>
            <p:ph type="title"/>
          </p:nvPr>
        </p:nvSpPr>
        <p:spPr>
          <a:xfrm>
            <a:off x="301625" y="381000"/>
            <a:ext cx="2484438" cy="5762625"/>
          </a:xfrm>
        </p:spPr>
        <p:txBody>
          <a:bodyPr/>
          <a:lstStyle/>
          <a:p>
            <a:r>
              <a:rPr lang="en-US" altLang="zh-CN" smtClean="0"/>
              <a:t>LIFE</a:t>
            </a:r>
            <a:endParaRPr lang="zh-CN" altLang="en-US" smtClean="0"/>
          </a:p>
        </p:txBody>
      </p:sp>
      <p:sp>
        <p:nvSpPr>
          <p:cNvPr id="31747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0E1BBC-76F1-4ABD-B880-8D8A2CD322A7}" type="slidenum">
              <a:rPr lang="en-US" altLang="zh-CN" smtClean="0">
                <a:ea typeface="宋体" charset="-122"/>
              </a:rPr>
              <a:pPr/>
              <a:t>35</a:t>
            </a:fld>
            <a:endParaRPr lang="en-US" altLang="zh-CN" smtClean="0">
              <a:ea typeface="宋体" charset="-122"/>
            </a:endParaRPr>
          </a:p>
        </p:txBody>
      </p:sp>
      <p:pic>
        <p:nvPicPr>
          <p:cNvPr id="31748" name="Picture 2" descr="The LIFE Target Chamb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5713" y="0"/>
            <a:ext cx="53482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1924" cy="1143000"/>
          </a:xfrm>
        </p:spPr>
        <p:txBody>
          <a:bodyPr/>
          <a:lstStyle/>
          <a:p>
            <a:r>
              <a:rPr lang="zh-CN" altLang="en-US" dirty="0" smtClean="0"/>
              <a:t>蓄能技术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3543296" cy="4525963"/>
          </a:xfrm>
        </p:spPr>
        <p:txBody>
          <a:bodyPr>
            <a:normAutofit fontScale="77500" lnSpcReduction="20000"/>
          </a:bodyPr>
          <a:lstStyle/>
          <a:p>
            <a:r>
              <a:rPr lang="zh-CN" altLang="en-US" dirty="0" smtClean="0"/>
              <a:t>家用蓄能，电网蓄能</a:t>
            </a:r>
            <a:endParaRPr lang="en-US" altLang="zh-CN" dirty="0" smtClean="0"/>
          </a:p>
          <a:p>
            <a:r>
              <a:rPr lang="zh-CN" altLang="en-US" dirty="0" smtClean="0"/>
              <a:t>大规模蓄能很难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抽水蓄能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压缩空气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飞轮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电解产氢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超导强磁场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热能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电池，超级电容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蓄热，蓄冷</a:t>
            </a:r>
            <a:endParaRPr lang="en-US" altLang="zh-CN" dirty="0" smtClean="0"/>
          </a:p>
          <a:p>
            <a:r>
              <a:rPr lang="zh-CN" altLang="en-US" dirty="0" smtClean="0"/>
              <a:t>效率低</a:t>
            </a:r>
            <a:endParaRPr lang="en-US" altLang="zh-CN" dirty="0" smtClean="0"/>
          </a:p>
          <a:p>
            <a:r>
              <a:rPr lang="zh-CN" altLang="en-US" dirty="0" smtClean="0"/>
              <a:t>能量密度低</a:t>
            </a:r>
            <a:endParaRPr lang="zh-CN" altLang="en-US" dirty="0"/>
          </a:p>
        </p:txBody>
      </p:sp>
      <p:pic>
        <p:nvPicPr>
          <p:cNvPr id="56322" name="Picture 2" descr="http://upload.wikimedia.org/wikipedia/en/thumb/9/97/Grid_energy_storage.png/660px-Grid_energy_storag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04" y="0"/>
            <a:ext cx="4714896" cy="2828938"/>
          </a:xfrm>
          <a:prstGeom prst="rect">
            <a:avLst/>
          </a:prstGeom>
          <a:noFill/>
        </p:spPr>
      </p:pic>
      <p:pic>
        <p:nvPicPr>
          <p:cNvPr id="56324" name="Picture 4" descr="http://upload.wikimedia.org/wikipedia/en/thumb/f/f4/Grid_storage_energy_flow.png/660px-Grid_storage_energy_flow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16" y="3038015"/>
            <a:ext cx="4857784" cy="38199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蓄能技术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zh-CN" altLang="en-US" dirty="0" smtClean="0"/>
              <a:t>一百万千瓦一天约需要</a:t>
            </a:r>
            <a:r>
              <a:rPr lang="en-US" altLang="zh-CN" dirty="0" smtClean="0"/>
              <a:t>60</a:t>
            </a:r>
            <a:r>
              <a:rPr lang="zh-CN" altLang="en-US" dirty="0" smtClean="0"/>
              <a:t>万吨铅酸电池，或</a:t>
            </a:r>
            <a:r>
              <a:rPr lang="en-US" altLang="zh-CN" dirty="0" smtClean="0"/>
              <a:t>12</a:t>
            </a:r>
            <a:r>
              <a:rPr lang="zh-CN" altLang="en-US" dirty="0" smtClean="0"/>
              <a:t>万吨钠硫电池，或</a:t>
            </a:r>
            <a:r>
              <a:rPr lang="en-US" altLang="zh-CN" dirty="0" smtClean="0"/>
              <a:t>15</a:t>
            </a:r>
            <a:r>
              <a:rPr lang="zh-CN" altLang="en-US" dirty="0" smtClean="0"/>
              <a:t>万吨锂电池，或</a:t>
            </a:r>
            <a:r>
              <a:rPr lang="en-US" altLang="zh-CN" dirty="0" smtClean="0"/>
              <a:t>9</a:t>
            </a:r>
            <a:r>
              <a:rPr lang="zh-CN" altLang="en-US" dirty="0" smtClean="0"/>
              <a:t>千万吨水提升</a:t>
            </a:r>
            <a:r>
              <a:rPr lang="en-US" altLang="zh-CN" dirty="0" smtClean="0"/>
              <a:t>100</a:t>
            </a:r>
            <a:r>
              <a:rPr lang="zh-CN" altLang="en-US" dirty="0" smtClean="0"/>
              <a:t>米</a:t>
            </a:r>
            <a:endParaRPr lang="en-US" altLang="zh-CN" dirty="0" smtClean="0"/>
          </a:p>
          <a:p>
            <a:r>
              <a:rPr lang="zh-CN" altLang="en-US" dirty="0" smtClean="0"/>
              <a:t>上海电力负荷约为</a:t>
            </a:r>
            <a:r>
              <a:rPr lang="en-US" altLang="zh-CN" dirty="0" smtClean="0"/>
              <a:t>2</a:t>
            </a:r>
            <a:r>
              <a:rPr lang="zh-CN" altLang="en-US" dirty="0" smtClean="0"/>
              <a:t>千万千瓦，峰谷相差</a:t>
            </a:r>
            <a:r>
              <a:rPr lang="en-US" altLang="zh-CN" dirty="0" smtClean="0"/>
              <a:t>20%</a:t>
            </a:r>
          </a:p>
          <a:p>
            <a:r>
              <a:rPr lang="zh-CN" altLang="en-US" dirty="0" smtClean="0"/>
              <a:t>中国电力装机</a:t>
            </a:r>
            <a:r>
              <a:rPr lang="en-US" altLang="zh-CN" dirty="0" smtClean="0"/>
              <a:t>8</a:t>
            </a:r>
            <a:r>
              <a:rPr lang="zh-CN" altLang="en-US" dirty="0" smtClean="0"/>
              <a:t>亿千瓦</a:t>
            </a:r>
            <a:endParaRPr lang="en-US" altLang="zh-CN" dirty="0" smtClean="0"/>
          </a:p>
          <a:p>
            <a:r>
              <a:rPr lang="zh-CN" altLang="en-US" dirty="0" smtClean="0"/>
              <a:t>中国铅产量每年不到</a:t>
            </a:r>
            <a:r>
              <a:rPr lang="en-US" altLang="zh-CN" dirty="0" smtClean="0"/>
              <a:t>400</a:t>
            </a:r>
            <a:r>
              <a:rPr lang="zh-CN" altLang="en-US" dirty="0" smtClean="0"/>
              <a:t>万吨，铅酸电池约</a:t>
            </a:r>
            <a:r>
              <a:rPr lang="en-US" altLang="zh-CN" dirty="0" smtClean="0"/>
              <a:t>100</a:t>
            </a:r>
            <a:r>
              <a:rPr lang="zh-CN" altLang="en-US" dirty="0" smtClean="0"/>
              <a:t>万吨</a:t>
            </a:r>
            <a:endParaRPr lang="en-US" altLang="zh-CN" dirty="0" smtClean="0"/>
          </a:p>
          <a:p>
            <a:r>
              <a:rPr lang="zh-CN" altLang="en-US" dirty="0" smtClean="0"/>
              <a:t>上述电池典型放电周期为</a:t>
            </a:r>
            <a:r>
              <a:rPr lang="en-US" altLang="zh-CN" dirty="0" smtClean="0"/>
              <a:t>500</a:t>
            </a:r>
            <a:r>
              <a:rPr lang="zh-CN" altLang="en-US" dirty="0" smtClean="0"/>
              <a:t>～</a:t>
            </a:r>
            <a:r>
              <a:rPr lang="en-US" altLang="zh-CN" dirty="0" smtClean="0"/>
              <a:t>1000</a:t>
            </a:r>
            <a:r>
              <a:rPr lang="zh-CN" altLang="en-US" dirty="0" smtClean="0"/>
              <a:t>次，深度放电将导致电池失效</a:t>
            </a:r>
            <a:endParaRPr lang="en-US" altLang="zh-CN" dirty="0" smtClean="0"/>
          </a:p>
          <a:p>
            <a:r>
              <a:rPr lang="zh-CN" altLang="en-US" dirty="0" smtClean="0"/>
              <a:t>大的电池阵列有负载和寿命均衡问题</a:t>
            </a:r>
            <a:endParaRPr lang="en-US" altLang="zh-CN" dirty="0" smtClean="0"/>
          </a:p>
          <a:p>
            <a:r>
              <a:rPr lang="zh-CN" altLang="en-US" dirty="0" smtClean="0"/>
              <a:t>风力或太阳能蓄电要蓄很多天</a:t>
            </a:r>
            <a:endParaRPr lang="zh-CN" alt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家用蓄能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电池，锂基，能量密度</a:t>
            </a:r>
            <a:r>
              <a:rPr lang="en-US" altLang="zh-CN" dirty="0" smtClean="0"/>
              <a:t>0.5</a:t>
            </a:r>
            <a:r>
              <a:rPr lang="zh-CN" altLang="en-US" dirty="0" smtClean="0"/>
              <a:t>～</a:t>
            </a:r>
            <a:r>
              <a:rPr lang="en-US" altLang="zh-CN" dirty="0" smtClean="0"/>
              <a:t>0.7kJ/</a:t>
            </a:r>
            <a:r>
              <a:rPr lang="zh-CN" altLang="en-US" dirty="0" smtClean="0"/>
              <a:t>公斤，相当于汽油</a:t>
            </a:r>
            <a:r>
              <a:rPr lang="en-US" altLang="zh-CN" dirty="0" smtClean="0"/>
              <a:t>1%</a:t>
            </a:r>
          </a:p>
          <a:p>
            <a:r>
              <a:rPr lang="zh-CN" altLang="en-US" dirty="0" smtClean="0"/>
              <a:t>成本仍然很高</a:t>
            </a:r>
            <a:endParaRPr lang="en-US" altLang="zh-CN" dirty="0" smtClean="0"/>
          </a:p>
          <a:p>
            <a:r>
              <a:rPr lang="zh-CN" altLang="en-US" dirty="0" smtClean="0"/>
              <a:t>锂</a:t>
            </a:r>
            <a:r>
              <a:rPr lang="en-US" altLang="zh-CN" dirty="0" smtClean="0"/>
              <a:t>-</a:t>
            </a:r>
            <a:r>
              <a:rPr lang="zh-CN" altLang="en-US" dirty="0" smtClean="0"/>
              <a:t>空气电池理论能量密度可以达到现有锂电池的</a:t>
            </a:r>
            <a:r>
              <a:rPr lang="en-US" altLang="zh-CN" dirty="0" smtClean="0"/>
              <a:t>10</a:t>
            </a:r>
            <a:r>
              <a:rPr lang="zh-CN" altLang="en-US" dirty="0" smtClean="0"/>
              <a:t>倍以上，需要纳米科技</a:t>
            </a:r>
            <a:endParaRPr lang="en-US" altLang="zh-CN" dirty="0" smtClean="0"/>
          </a:p>
          <a:p>
            <a:r>
              <a:rPr lang="zh-CN" altLang="en-US" dirty="0" smtClean="0"/>
              <a:t>家用电动汽车推广后可以一定程度上实现工业蓄能</a:t>
            </a:r>
            <a:endParaRPr lang="zh-CN" alt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一百年内经济与技术趋势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世界及中国能源需求总量刚性增加，</a:t>
            </a:r>
            <a:r>
              <a:rPr lang="en-US" altLang="zh-CN" dirty="0" smtClean="0"/>
              <a:t>2110</a:t>
            </a:r>
            <a:r>
              <a:rPr lang="zh-CN" altLang="en-US" dirty="0" smtClean="0"/>
              <a:t>年初级能源消耗将达到</a:t>
            </a:r>
            <a:r>
              <a:rPr lang="en-US" altLang="zh-CN" dirty="0" smtClean="0"/>
              <a:t>2010</a:t>
            </a:r>
            <a:r>
              <a:rPr lang="zh-CN" altLang="en-US" dirty="0" smtClean="0"/>
              <a:t>年的</a:t>
            </a:r>
            <a:r>
              <a:rPr lang="en-US" altLang="zh-CN" dirty="0" smtClean="0"/>
              <a:t>3</a:t>
            </a:r>
            <a:r>
              <a:rPr lang="zh-CN" altLang="en-US" dirty="0" smtClean="0"/>
              <a:t>倍，增量主要出现在发展中国家，人口增加，城市化，供热供暖</a:t>
            </a:r>
            <a:endParaRPr lang="en-US" altLang="zh-CN" dirty="0" smtClean="0"/>
          </a:p>
          <a:p>
            <a:r>
              <a:rPr lang="zh-CN" altLang="en-US" dirty="0" smtClean="0"/>
              <a:t>能源使用效率提高</a:t>
            </a:r>
            <a:endParaRPr lang="en-US" altLang="zh-CN" dirty="0" smtClean="0"/>
          </a:p>
          <a:p>
            <a:r>
              <a:rPr lang="zh-CN" altLang="en-US" dirty="0" smtClean="0"/>
              <a:t>电动汽车普及</a:t>
            </a:r>
            <a:endParaRPr lang="en-US" altLang="zh-CN" dirty="0" smtClean="0"/>
          </a:p>
          <a:p>
            <a:r>
              <a:rPr lang="zh-CN" altLang="en-US" dirty="0" smtClean="0"/>
              <a:t>超大型建筑大量出现</a:t>
            </a:r>
            <a:endParaRPr lang="en-US" altLang="zh-CN" dirty="0" smtClean="0"/>
          </a:p>
          <a:p>
            <a:r>
              <a:rPr lang="zh-CN" altLang="en-US" dirty="0" smtClean="0"/>
              <a:t>陆上大运量货运轨道交通</a:t>
            </a:r>
            <a:endParaRPr lang="en-US" altLang="zh-CN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/>
          </p:cNvSpPr>
          <p:nvPr>
            <p:ph type="title"/>
          </p:nvPr>
        </p:nvSpPr>
        <p:spPr>
          <a:xfrm>
            <a:off x="0" y="381000"/>
            <a:ext cx="1714500" cy="6119813"/>
          </a:xfrm>
        </p:spPr>
        <p:txBody>
          <a:bodyPr/>
          <a:lstStyle/>
          <a:p>
            <a:r>
              <a:rPr lang="zh-CN" altLang="en-US" sz="4000" smtClean="0">
                <a:solidFill>
                  <a:schemeClr val="tx1"/>
                </a:solidFill>
              </a:rPr>
              <a:t>人类的生物进化史和社会进化史都是能源消耗增加史</a:t>
            </a:r>
          </a:p>
        </p:txBody>
      </p:sp>
      <p:sp>
        <p:nvSpPr>
          <p:cNvPr id="6147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294E5C-18FD-4972-AD6F-6A2ED85B9BFF}" type="slidenum">
              <a:rPr lang="en-US" altLang="zh-CN" smtClean="0">
                <a:ea typeface="宋体" charset="-122"/>
              </a:rPr>
              <a:pPr/>
              <a:t>4</a:t>
            </a:fld>
            <a:endParaRPr lang="en-US" altLang="zh-CN" smtClean="0">
              <a:ea typeface="宋体" charset="-122"/>
            </a:endParaRP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0225" y="0"/>
            <a:ext cx="7343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百年内石油使用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3328982" cy="4525963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dirty="0" smtClean="0"/>
              <a:t>发电，采暖用油下降</a:t>
            </a:r>
            <a:endParaRPr lang="en-US" altLang="zh-CN" dirty="0" smtClean="0"/>
          </a:p>
          <a:p>
            <a:r>
              <a:rPr lang="zh-CN" altLang="en-US" dirty="0" smtClean="0"/>
              <a:t>汽车用油下降</a:t>
            </a:r>
            <a:endParaRPr lang="en-US" altLang="zh-CN" dirty="0" smtClean="0"/>
          </a:p>
          <a:p>
            <a:r>
              <a:rPr lang="zh-CN" altLang="en-US" dirty="0" smtClean="0"/>
              <a:t>飞机、轮船用油维持</a:t>
            </a:r>
            <a:endParaRPr lang="en-US" altLang="zh-CN" dirty="0" smtClean="0"/>
          </a:p>
          <a:p>
            <a:r>
              <a:rPr lang="zh-CN" altLang="en-US" dirty="0" smtClean="0"/>
              <a:t>用油高峰在</a:t>
            </a:r>
            <a:r>
              <a:rPr lang="en-US" altLang="zh-CN" dirty="0" smtClean="0"/>
              <a:t>2030</a:t>
            </a:r>
            <a:r>
              <a:rPr lang="zh-CN" altLang="en-US" dirty="0" smtClean="0"/>
              <a:t>～</a:t>
            </a:r>
            <a:r>
              <a:rPr lang="en-US" altLang="zh-CN" dirty="0" smtClean="0"/>
              <a:t>40</a:t>
            </a:r>
            <a:r>
              <a:rPr lang="zh-CN" altLang="en-US" dirty="0" smtClean="0"/>
              <a:t>年</a:t>
            </a:r>
            <a:endParaRPr lang="en-US" altLang="zh-CN" dirty="0" smtClean="0"/>
          </a:p>
          <a:p>
            <a:r>
              <a:rPr lang="zh-CN" altLang="en-US" dirty="0" smtClean="0"/>
              <a:t>百年内占初级能源总量低于</a:t>
            </a:r>
            <a:r>
              <a:rPr lang="en-US" altLang="zh-CN" dirty="0" smtClean="0"/>
              <a:t>10%</a:t>
            </a:r>
            <a:r>
              <a:rPr lang="zh-CN" altLang="en-US" dirty="0" smtClean="0"/>
              <a:t>（现接近</a:t>
            </a:r>
            <a:r>
              <a:rPr lang="en-US" altLang="zh-CN" dirty="0" smtClean="0"/>
              <a:t>40%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pic>
        <p:nvPicPr>
          <p:cNvPr id="51202" name="Picture 2" descr="http://upload.wikimedia.org/wikipedia/commons/thumb/3/36/Remaining_oil.svg/250px-Remaining_oil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571612"/>
            <a:ext cx="4071934" cy="49351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Hubbert</a:t>
            </a:r>
            <a:r>
              <a:rPr lang="en-US" altLang="zh-CN" dirty="0" smtClean="0"/>
              <a:t> </a:t>
            </a:r>
            <a:r>
              <a:rPr lang="zh-CN" altLang="en-US" dirty="0" smtClean="0"/>
              <a:t>石油储量预测</a:t>
            </a:r>
            <a:endParaRPr lang="zh-CN" altLang="en-US" dirty="0"/>
          </a:p>
        </p:txBody>
      </p:sp>
      <p:pic>
        <p:nvPicPr>
          <p:cNvPr id="61442" name="Picture 2" descr="File:Hubbert peak oil plot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8"/>
            <a:ext cx="8275849" cy="5517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煤炭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全球可采储量仅为</a:t>
            </a:r>
            <a:r>
              <a:rPr lang="en-US" altLang="zh-CN" dirty="0" smtClean="0"/>
              <a:t>1</a:t>
            </a:r>
            <a:r>
              <a:rPr lang="zh-CN" altLang="en-US" dirty="0" smtClean="0"/>
              <a:t>万亿吨，产量</a:t>
            </a:r>
            <a:r>
              <a:rPr lang="en-US" altLang="zh-CN" dirty="0" smtClean="0"/>
              <a:t>70</a:t>
            </a:r>
            <a:r>
              <a:rPr lang="zh-CN" altLang="en-US" dirty="0" smtClean="0"/>
              <a:t>亿吨，中国</a:t>
            </a:r>
            <a:r>
              <a:rPr lang="en-US" altLang="zh-CN" dirty="0" smtClean="0"/>
              <a:t>30</a:t>
            </a:r>
            <a:r>
              <a:rPr lang="zh-CN" altLang="en-US" dirty="0" smtClean="0"/>
              <a:t>亿吨</a:t>
            </a:r>
            <a:endParaRPr lang="en-US" altLang="zh-CN" dirty="0" smtClean="0"/>
          </a:p>
          <a:p>
            <a:r>
              <a:rPr lang="zh-CN" altLang="en-US" dirty="0" smtClean="0"/>
              <a:t>气候变化及环境保护压力将导致煤炭开采与消费量在</a:t>
            </a:r>
            <a:r>
              <a:rPr lang="en-US" altLang="zh-CN" dirty="0" smtClean="0"/>
              <a:t>2020</a:t>
            </a:r>
            <a:r>
              <a:rPr lang="zh-CN" altLang="en-US" dirty="0" smtClean="0"/>
              <a:t>年左右下降，但不会很快</a:t>
            </a:r>
            <a:endParaRPr lang="en-US" altLang="zh-CN" dirty="0" smtClean="0"/>
          </a:p>
          <a:p>
            <a:r>
              <a:rPr lang="zh-CN" altLang="en-US" dirty="0" smtClean="0"/>
              <a:t>非燃料用途或缓慢上升</a:t>
            </a:r>
            <a:endParaRPr lang="zh-CN" alt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风能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20</a:t>
            </a:r>
            <a:r>
              <a:rPr lang="zh-CN" altLang="en-US" dirty="0" smtClean="0"/>
              <a:t>年内发展速度最快，将很快成为主要能量来源之一</a:t>
            </a:r>
            <a:endParaRPr lang="en-US" altLang="zh-CN" dirty="0" smtClean="0"/>
          </a:p>
          <a:p>
            <a:r>
              <a:rPr lang="zh-CN" altLang="en-US" dirty="0" smtClean="0"/>
              <a:t>到</a:t>
            </a:r>
            <a:r>
              <a:rPr lang="en-US" altLang="zh-CN" dirty="0" smtClean="0"/>
              <a:t>2110</a:t>
            </a:r>
            <a:r>
              <a:rPr lang="zh-CN" altLang="en-US" dirty="0" smtClean="0"/>
              <a:t>年风电将占总电力的</a:t>
            </a:r>
            <a:r>
              <a:rPr lang="en-US" altLang="zh-CN" dirty="0" smtClean="0"/>
              <a:t>20%</a:t>
            </a:r>
            <a:r>
              <a:rPr lang="zh-CN" altLang="en-US" dirty="0" smtClean="0"/>
              <a:t>左右</a:t>
            </a:r>
            <a:endParaRPr lang="en-US" altLang="zh-CN" dirty="0" smtClean="0"/>
          </a:p>
          <a:p>
            <a:r>
              <a:rPr lang="zh-CN" altLang="en-US" dirty="0" smtClean="0"/>
              <a:t>配套的大规模蓄能系统出现（</a:t>
            </a:r>
            <a:r>
              <a:rPr lang="en-US" altLang="zh-CN" dirty="0" smtClean="0"/>
              <a:t>2020</a:t>
            </a:r>
            <a:r>
              <a:rPr lang="zh-CN" altLang="en-US" dirty="0" smtClean="0"/>
              <a:t>年）</a:t>
            </a:r>
            <a:endParaRPr lang="en-US" altLang="zh-CN" dirty="0" smtClean="0"/>
          </a:p>
          <a:p>
            <a:r>
              <a:rPr lang="zh-CN" altLang="en-US" dirty="0" smtClean="0"/>
              <a:t>间歇式风电利用机制建立</a:t>
            </a:r>
            <a:endParaRPr lang="zh-CN" alt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太阳能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主要利用方式是供热</a:t>
            </a:r>
            <a:endParaRPr lang="en-US" altLang="zh-CN" dirty="0" smtClean="0"/>
          </a:p>
          <a:p>
            <a:r>
              <a:rPr lang="zh-CN" altLang="en-US" dirty="0" smtClean="0"/>
              <a:t>小规模分散式利用可行，大规模工业利用只在局部地区可行</a:t>
            </a:r>
            <a:endParaRPr lang="en-US" altLang="zh-CN" dirty="0" smtClean="0"/>
          </a:p>
          <a:p>
            <a:r>
              <a:rPr lang="zh-CN" altLang="en-US" dirty="0" smtClean="0"/>
              <a:t>商用光伏发电效率</a:t>
            </a:r>
            <a:r>
              <a:rPr lang="en-US" altLang="zh-CN" dirty="0" smtClean="0"/>
              <a:t>20</a:t>
            </a:r>
            <a:r>
              <a:rPr lang="zh-CN" altLang="en-US" dirty="0" smtClean="0"/>
              <a:t>年后可以达到</a:t>
            </a:r>
            <a:r>
              <a:rPr lang="en-US" altLang="zh-CN" dirty="0" smtClean="0"/>
              <a:t>40%</a:t>
            </a:r>
            <a:r>
              <a:rPr lang="zh-CN" altLang="en-US" dirty="0" smtClean="0"/>
              <a:t>左右</a:t>
            </a:r>
            <a:endParaRPr lang="en-US" altLang="zh-CN" dirty="0" smtClean="0"/>
          </a:p>
          <a:p>
            <a:r>
              <a:rPr lang="zh-CN" altLang="en-US" dirty="0" smtClean="0"/>
              <a:t>到</a:t>
            </a:r>
            <a:r>
              <a:rPr lang="en-US" altLang="zh-CN" dirty="0" smtClean="0"/>
              <a:t>2110</a:t>
            </a:r>
            <a:r>
              <a:rPr lang="zh-CN" altLang="en-US" dirty="0" smtClean="0"/>
              <a:t>年各种方式的太阳能发电占总电力消耗</a:t>
            </a:r>
            <a:r>
              <a:rPr lang="en-US" altLang="zh-CN" dirty="0" smtClean="0"/>
              <a:t>1%</a:t>
            </a:r>
            <a:r>
              <a:rPr lang="zh-CN" altLang="en-US" dirty="0" smtClean="0"/>
              <a:t>左右</a:t>
            </a:r>
            <a:endParaRPr lang="en-US" altLang="zh-CN" dirty="0" smtClean="0"/>
          </a:p>
          <a:p>
            <a:r>
              <a:rPr lang="zh-CN" altLang="en-US" dirty="0" smtClean="0"/>
              <a:t>太空太阳能发电传送回来再过</a:t>
            </a:r>
            <a:r>
              <a:rPr lang="en-US" altLang="zh-CN" dirty="0" smtClean="0"/>
              <a:t>100</a:t>
            </a:r>
            <a:r>
              <a:rPr lang="zh-CN" altLang="en-US" dirty="0" smtClean="0"/>
              <a:t>年也不会实现</a:t>
            </a:r>
            <a:endParaRPr lang="zh-CN" alt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核能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现在到</a:t>
            </a:r>
            <a:r>
              <a:rPr lang="en-US" altLang="zh-CN" dirty="0" smtClean="0"/>
              <a:t>2030</a:t>
            </a:r>
            <a:r>
              <a:rPr lang="zh-CN" altLang="en-US" dirty="0" smtClean="0"/>
              <a:t>年，总量缓慢发展</a:t>
            </a:r>
            <a:endParaRPr lang="en-US" altLang="zh-CN" dirty="0" smtClean="0"/>
          </a:p>
          <a:p>
            <a:r>
              <a:rPr lang="en-US" altLang="zh-CN" dirty="0" smtClean="0"/>
              <a:t>2030</a:t>
            </a:r>
            <a:r>
              <a:rPr lang="zh-CN" altLang="en-US" dirty="0" smtClean="0"/>
              <a:t>～</a:t>
            </a:r>
            <a:r>
              <a:rPr lang="en-US" altLang="zh-CN" dirty="0" smtClean="0"/>
              <a:t>50</a:t>
            </a:r>
            <a:r>
              <a:rPr lang="zh-CN" altLang="en-US" dirty="0" smtClean="0"/>
              <a:t>年，增殖堆与废料处理技术可用</a:t>
            </a:r>
            <a:endParaRPr lang="en-US" altLang="zh-CN" dirty="0" smtClean="0"/>
          </a:p>
          <a:p>
            <a:r>
              <a:rPr lang="en-US" altLang="zh-CN" dirty="0" smtClean="0"/>
              <a:t>2060</a:t>
            </a:r>
            <a:r>
              <a:rPr lang="zh-CN" altLang="en-US" dirty="0" smtClean="0"/>
              <a:t>～</a:t>
            </a:r>
            <a:r>
              <a:rPr lang="en-US" altLang="zh-CN" dirty="0" smtClean="0"/>
              <a:t>2080</a:t>
            </a:r>
            <a:r>
              <a:rPr lang="zh-CN" altLang="en-US" dirty="0" smtClean="0"/>
              <a:t>年，快中子亚临界燃烧堆可用</a:t>
            </a:r>
            <a:endParaRPr lang="en-US" altLang="zh-CN" dirty="0" smtClean="0"/>
          </a:p>
          <a:p>
            <a:r>
              <a:rPr lang="zh-CN" altLang="en-US" dirty="0" smtClean="0"/>
              <a:t>限制因素：核扩散，核安全</a:t>
            </a:r>
            <a:endParaRPr lang="en-US" altLang="zh-CN" dirty="0" smtClean="0"/>
          </a:p>
          <a:p>
            <a:r>
              <a:rPr lang="zh-CN" altLang="en-US" dirty="0" smtClean="0"/>
              <a:t>中国现行大规模发展核电的政策有很大风险，迫于经济发展和气候变化的压力</a:t>
            </a:r>
            <a:endParaRPr lang="zh-CN" alt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聚变能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聚变容易，发电难</a:t>
            </a:r>
            <a:endParaRPr lang="en-US" altLang="zh-CN" dirty="0" smtClean="0"/>
          </a:p>
          <a:p>
            <a:r>
              <a:rPr lang="zh-CN" altLang="en-US" dirty="0" smtClean="0"/>
              <a:t>前景太美好</a:t>
            </a:r>
            <a:endParaRPr lang="en-US" altLang="zh-CN" dirty="0" smtClean="0"/>
          </a:p>
          <a:p>
            <a:r>
              <a:rPr lang="zh-CN" altLang="en-US" dirty="0" smtClean="0"/>
              <a:t>装置巨大，投入很大</a:t>
            </a:r>
            <a:endParaRPr lang="en-US" altLang="zh-CN" dirty="0" smtClean="0"/>
          </a:p>
          <a:p>
            <a:r>
              <a:rPr lang="en-US" altLang="zh-CN" dirty="0" smtClean="0"/>
              <a:t>2100</a:t>
            </a:r>
            <a:r>
              <a:rPr lang="zh-CN" altLang="en-US" dirty="0" smtClean="0"/>
              <a:t>年也许基本可以开始用</a:t>
            </a:r>
            <a:endParaRPr lang="zh-CN" alt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水电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现在很多发展中国家还有很多水力资源（巴西，刚果，</a:t>
            </a:r>
            <a:r>
              <a:rPr lang="en-US" altLang="zh-CN" dirty="0" smtClean="0"/>
              <a:t>……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r>
              <a:rPr lang="en-US" altLang="zh-CN" dirty="0" smtClean="0"/>
              <a:t>2110</a:t>
            </a:r>
            <a:r>
              <a:rPr lang="zh-CN" altLang="en-US" dirty="0" smtClean="0"/>
              <a:t>年基本开发完毕</a:t>
            </a:r>
            <a:endParaRPr lang="en-US" altLang="zh-CN" dirty="0" smtClean="0"/>
          </a:p>
          <a:p>
            <a:r>
              <a:rPr lang="zh-CN" altLang="en-US" dirty="0" smtClean="0"/>
              <a:t>占总电力消耗小于</a:t>
            </a:r>
            <a:r>
              <a:rPr lang="en-US" altLang="zh-CN" dirty="0" smtClean="0"/>
              <a:t>5%</a:t>
            </a:r>
            <a:endParaRPr lang="zh-CN" alt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生物质能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生物乙醇，生物柴油</a:t>
            </a:r>
            <a:endParaRPr lang="en-US" altLang="zh-CN" dirty="0" smtClean="0"/>
          </a:p>
          <a:p>
            <a:r>
              <a:rPr lang="zh-CN" altLang="en-US" dirty="0" smtClean="0"/>
              <a:t>农产品废料（秸秆等）发电，有多少吨粮食就有多少吨秸秆（数十亿吨）</a:t>
            </a:r>
            <a:endParaRPr lang="en-US" altLang="zh-CN" dirty="0" smtClean="0"/>
          </a:p>
          <a:p>
            <a:r>
              <a:rPr lang="zh-CN" altLang="en-US" dirty="0" smtClean="0"/>
              <a:t>适合人少地多，农业工业化国家（美国，巴西）</a:t>
            </a:r>
            <a:endParaRPr lang="en-US" altLang="zh-CN" dirty="0" smtClean="0"/>
          </a:p>
          <a:p>
            <a:r>
              <a:rPr lang="zh-CN" altLang="en-US" dirty="0" smtClean="0"/>
              <a:t>中国除非发生新的农业革命（新课题，两个月后讲，不仅是农业革命）</a:t>
            </a:r>
            <a:endParaRPr lang="zh-CN" alt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天然气水合物</a:t>
            </a:r>
            <a:r>
              <a:rPr lang="en-US" b="1" dirty="0" smtClean="0"/>
              <a:t>Methane </a:t>
            </a:r>
            <a:r>
              <a:rPr lang="en-US" b="1" dirty="0" err="1" smtClean="0"/>
              <a:t>clathrate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估算资源量约为天然气的数倍</a:t>
            </a:r>
            <a:endParaRPr lang="en-US" altLang="zh-CN" dirty="0" smtClean="0"/>
          </a:p>
          <a:p>
            <a:r>
              <a:rPr lang="zh-CN" altLang="en-US" dirty="0" smtClean="0"/>
              <a:t>太分散，不容易利用，对环境的破坏大</a:t>
            </a:r>
            <a:endParaRPr lang="en-US" altLang="zh-CN" dirty="0" smtClean="0"/>
          </a:p>
          <a:p>
            <a:r>
              <a:rPr lang="zh-CN" altLang="en-US" dirty="0" smtClean="0"/>
              <a:t>不太可能大规模利用，局部（深海，北极）可能使用</a:t>
            </a: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世界能源需求（百万吨石油）</a:t>
            </a:r>
          </a:p>
        </p:txBody>
      </p:sp>
      <p:sp>
        <p:nvSpPr>
          <p:cNvPr id="7171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F30D3B-C5F8-4AF8-AC4F-B5C63088B118}" type="slidenum">
              <a:rPr lang="en-US" altLang="zh-CN" smtClean="0">
                <a:ea typeface="宋体" charset="-122"/>
              </a:rPr>
              <a:pPr/>
              <a:t>5</a:t>
            </a:fld>
            <a:endParaRPr lang="en-US" altLang="zh-CN" smtClean="0">
              <a:ea typeface="宋体" charset="-122"/>
            </a:endParaRP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79525"/>
            <a:ext cx="9144000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能源构成预测（</a:t>
            </a:r>
            <a:r>
              <a:rPr lang="en-US" altLang="zh-CN" dirty="0" smtClean="0"/>
              <a:t>TW</a:t>
            </a:r>
            <a:r>
              <a:rPr lang="zh-CN" altLang="en-US" smtClean="0"/>
              <a:t>）</a:t>
            </a:r>
            <a:endParaRPr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251520" y="1844824"/>
          <a:ext cx="8676457" cy="4248475"/>
        </p:xfrm>
        <a:graphic>
          <a:graphicData uri="http://schemas.openxmlformats.org/drawingml/2006/table">
            <a:tbl>
              <a:tblPr/>
              <a:tblGrid>
                <a:gridCol w="1781025"/>
                <a:gridCol w="861929"/>
                <a:gridCol w="861929"/>
                <a:gridCol w="861929"/>
                <a:gridCol w="861929"/>
                <a:gridCol w="861929"/>
                <a:gridCol w="861929"/>
                <a:gridCol w="861929"/>
                <a:gridCol w="861929"/>
              </a:tblGrid>
              <a:tr h="386225">
                <a:tc>
                  <a:txBody>
                    <a:bodyPr/>
                    <a:lstStyle/>
                    <a:p>
                      <a:pPr algn="l" fontAlgn="ctr"/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2004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2010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2020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2030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2050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2070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2090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2110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6225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石油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5.58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5.8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5.8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5.5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4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6225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天然气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3.45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3.8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4.5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4.5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4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3.5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6225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煤炭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3.87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4.8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5.5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4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6225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水能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0.933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1.1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1.3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1.5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1.7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2.5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6225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b="0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核能</a:t>
                      </a:r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(</a:t>
                      </a:r>
                      <a:r>
                        <a:rPr lang="zh-CN" altLang="en-US" sz="2000" b="0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聚变</a:t>
                      </a:r>
                      <a:r>
                        <a:rPr lang="en-US" altLang="zh-CN" sz="2000" b="0" i="0" u="none" strike="noStrike" smtClean="0">
                          <a:solidFill>
                            <a:srgbClr val="000000"/>
                          </a:solidFill>
                          <a:latin typeface="宋体"/>
                        </a:rPr>
                        <a:t>)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0.914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1.2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4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12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18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6225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风能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0.02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0.05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0.2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0.8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2.5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12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6225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太阳能发电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0.002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0.003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0.02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0.1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0.4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0.6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0.6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0.5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6225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生物质能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0.1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0.4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1.5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2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2.5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3.5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6225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地热，潮汐等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0.021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0.03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0.05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0.08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0.1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0.5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2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5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6225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总共（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TW)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14.89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16.983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19.77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22.78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26.7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32.6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39.6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51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二氧化碳排放</a:t>
            </a:r>
          </a:p>
        </p:txBody>
      </p:sp>
      <p:sp>
        <p:nvSpPr>
          <p:cNvPr id="8195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7E1D9D-D45F-4454-8E92-B4BBD2B4A4B9}" type="slidenum">
              <a:rPr lang="en-US" altLang="zh-CN" smtClean="0">
                <a:ea typeface="宋体" charset="-122"/>
              </a:rPr>
              <a:pPr/>
              <a:t>6</a:t>
            </a:fld>
            <a:endParaRPr lang="en-US" altLang="zh-CN" smtClean="0">
              <a:ea typeface="宋体" charset="-122"/>
            </a:endParaRP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97000"/>
            <a:ext cx="9144000" cy="54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能源困境</a:t>
            </a:r>
          </a:p>
        </p:txBody>
      </p:sp>
      <p:sp>
        <p:nvSpPr>
          <p:cNvPr id="9219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/>
              <a:t>如果没有大的变化（政策，技术，能源消耗模式），到</a:t>
            </a:r>
            <a:r>
              <a:rPr lang="en-US" altLang="zh-CN" smtClean="0"/>
              <a:t>2030</a:t>
            </a:r>
            <a:r>
              <a:rPr lang="zh-CN" altLang="en-US" smtClean="0"/>
              <a:t>年，总能量消耗在</a:t>
            </a:r>
            <a:r>
              <a:rPr lang="en-US" altLang="zh-CN" smtClean="0"/>
              <a:t>2006</a:t>
            </a:r>
            <a:r>
              <a:rPr lang="zh-CN" altLang="en-US" smtClean="0"/>
              <a:t>年基础上增加</a:t>
            </a:r>
            <a:r>
              <a:rPr lang="en-US" altLang="zh-CN" smtClean="0"/>
              <a:t>45%</a:t>
            </a:r>
            <a:r>
              <a:rPr lang="zh-CN" altLang="en-US" smtClean="0"/>
              <a:t>，化石燃料仍然占</a:t>
            </a:r>
            <a:r>
              <a:rPr lang="en-US" altLang="zh-CN" smtClean="0"/>
              <a:t>80%</a:t>
            </a:r>
            <a:r>
              <a:rPr lang="zh-CN" altLang="en-US" smtClean="0"/>
              <a:t>。</a:t>
            </a:r>
            <a:endParaRPr lang="en-US" altLang="zh-CN" smtClean="0"/>
          </a:p>
          <a:p>
            <a:r>
              <a:rPr lang="zh-CN" altLang="en-US" smtClean="0"/>
              <a:t>到</a:t>
            </a:r>
            <a:r>
              <a:rPr lang="en-US" altLang="zh-CN" smtClean="0"/>
              <a:t>2030</a:t>
            </a:r>
            <a:r>
              <a:rPr lang="zh-CN" altLang="en-US" smtClean="0"/>
              <a:t>年，全球气温将升高</a:t>
            </a:r>
            <a:r>
              <a:rPr lang="en-US" altLang="zh-CN" smtClean="0"/>
              <a:t>6</a:t>
            </a:r>
            <a:r>
              <a:rPr lang="zh-CN" altLang="en-US" smtClean="0"/>
              <a:t>度。海平面上升，极端气候频繁</a:t>
            </a:r>
            <a:endParaRPr lang="en-US" altLang="zh-CN" smtClean="0"/>
          </a:p>
          <a:p>
            <a:r>
              <a:rPr lang="zh-CN" altLang="en-US" smtClean="0"/>
              <a:t>大量发展中国家不太可能得到大规模先进能源供应。能源枯竭，社会动乱</a:t>
            </a:r>
            <a:endParaRPr lang="en-US" altLang="zh-CN" smtClean="0"/>
          </a:p>
          <a:p>
            <a:r>
              <a:rPr lang="zh-CN" altLang="en-US" smtClean="0"/>
              <a:t>国际争端加剧</a:t>
            </a:r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CD03AD-5F66-4B1C-8F7B-71CB308026E4}" type="slidenum">
              <a:rPr lang="en-US" altLang="zh-CN" smtClean="0">
                <a:ea typeface="宋体" charset="-122"/>
              </a:rPr>
              <a:pPr/>
              <a:t>7</a:t>
            </a:fld>
            <a:endParaRPr lang="en-US" altLang="zh-CN" smtClean="0">
              <a:ea typeface="宋体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中国能源问题</a:t>
            </a:r>
          </a:p>
        </p:txBody>
      </p:sp>
      <p:sp>
        <p:nvSpPr>
          <p:cNvPr id="10243" name="内容占位符 2"/>
          <p:cNvSpPr>
            <a:spLocks noGrp="1"/>
          </p:cNvSpPr>
          <p:nvPr>
            <p:ph idx="1"/>
          </p:nvPr>
        </p:nvSpPr>
        <p:spPr>
          <a:xfrm>
            <a:off x="285750" y="1643063"/>
            <a:ext cx="8540750" cy="4270375"/>
          </a:xfrm>
        </p:spPr>
        <p:txBody>
          <a:bodyPr>
            <a:normAutofit lnSpcReduction="10000"/>
          </a:bodyPr>
          <a:lstStyle/>
          <a:p>
            <a:r>
              <a:rPr lang="zh-CN" altLang="en-US" sz="2800" smtClean="0"/>
              <a:t>非常严重</a:t>
            </a:r>
            <a:endParaRPr lang="en-US" altLang="zh-CN" sz="2800" smtClean="0"/>
          </a:p>
          <a:p>
            <a:pPr lvl="1"/>
            <a:r>
              <a:rPr lang="zh-CN" altLang="en-US" sz="2400" smtClean="0"/>
              <a:t>煤比重过大，消耗量占全世界</a:t>
            </a:r>
            <a:r>
              <a:rPr lang="en-US" altLang="zh-CN" sz="2400" smtClean="0"/>
              <a:t>40%</a:t>
            </a:r>
            <a:r>
              <a:rPr lang="zh-CN" altLang="en-US" sz="2400" smtClean="0"/>
              <a:t>，最大煤炭消费国</a:t>
            </a:r>
            <a:endParaRPr lang="en-US" altLang="zh-CN" sz="2400" smtClean="0"/>
          </a:p>
          <a:p>
            <a:pPr lvl="1"/>
            <a:r>
              <a:rPr lang="zh-CN" altLang="en-US" sz="2400" smtClean="0"/>
              <a:t>发电量增加很快。每年一个法国，其中</a:t>
            </a:r>
            <a:r>
              <a:rPr lang="en-US" altLang="zh-CN" sz="2400" smtClean="0"/>
              <a:t>90%</a:t>
            </a:r>
            <a:r>
              <a:rPr lang="zh-CN" altLang="en-US" sz="2400" smtClean="0"/>
              <a:t>来自燃煤</a:t>
            </a:r>
            <a:endParaRPr lang="en-US" altLang="zh-CN" sz="2400" smtClean="0"/>
          </a:p>
          <a:p>
            <a:pPr lvl="1"/>
            <a:r>
              <a:rPr lang="zh-CN" altLang="en-US" sz="2400" smtClean="0"/>
              <a:t>环境污染严重，国际压力很大。京都议定书约定发达国家到</a:t>
            </a:r>
            <a:r>
              <a:rPr lang="en-US" altLang="zh-CN" sz="2400" smtClean="0"/>
              <a:t>2012</a:t>
            </a:r>
            <a:r>
              <a:rPr lang="zh-CN" altLang="en-US" sz="2400" smtClean="0"/>
              <a:t>年减少的</a:t>
            </a:r>
            <a:r>
              <a:rPr lang="en-US" altLang="zh-CN" sz="2400" smtClean="0"/>
              <a:t>CO</a:t>
            </a:r>
            <a:r>
              <a:rPr lang="en-US" altLang="zh-CN" sz="2400" baseline="-25000" smtClean="0"/>
              <a:t>2</a:t>
            </a:r>
            <a:r>
              <a:rPr lang="zh-CN" altLang="en-US" sz="2400" smtClean="0"/>
              <a:t>排放量不足中国同期增加的零头</a:t>
            </a:r>
            <a:endParaRPr lang="en-US" altLang="zh-CN" sz="2400" smtClean="0"/>
          </a:p>
          <a:p>
            <a:pPr lvl="1"/>
            <a:r>
              <a:rPr lang="zh-CN" altLang="en-US" sz="2400" smtClean="0"/>
              <a:t>石油储量仅可开采</a:t>
            </a:r>
            <a:r>
              <a:rPr lang="en-US" altLang="zh-CN" sz="2400" smtClean="0"/>
              <a:t>18</a:t>
            </a:r>
            <a:r>
              <a:rPr lang="zh-CN" altLang="en-US" sz="2400" smtClean="0"/>
              <a:t>年，煤</a:t>
            </a:r>
            <a:r>
              <a:rPr lang="en-US" altLang="zh-CN" sz="2400" smtClean="0"/>
              <a:t>147</a:t>
            </a:r>
            <a:r>
              <a:rPr lang="zh-CN" altLang="en-US" sz="2400" smtClean="0"/>
              <a:t>年</a:t>
            </a:r>
            <a:endParaRPr lang="en-US" altLang="zh-CN" sz="2400" smtClean="0"/>
          </a:p>
          <a:p>
            <a:r>
              <a:rPr lang="zh-CN" altLang="en-US" sz="2800" smtClean="0"/>
              <a:t>人口众多，城市化，现代化（家电，交通），工业用电，人均消耗增加更快</a:t>
            </a:r>
            <a:endParaRPr lang="en-US" altLang="zh-CN" sz="2800" smtClean="0"/>
          </a:p>
          <a:p>
            <a:r>
              <a:rPr lang="zh-CN" altLang="en-US" sz="2800" smtClean="0"/>
              <a:t>能源是国家重大战略问题，必须</a:t>
            </a:r>
            <a:r>
              <a:rPr lang="zh-CN" altLang="en-US" sz="2800" smtClean="0">
                <a:solidFill>
                  <a:srgbClr val="FF0000"/>
                </a:solidFill>
              </a:rPr>
              <a:t>很快</a:t>
            </a:r>
            <a:r>
              <a:rPr lang="zh-CN" altLang="en-US" sz="2800" smtClean="0"/>
              <a:t>找到大规模，安全（技术与战略）的替代能源</a:t>
            </a:r>
          </a:p>
        </p:txBody>
      </p:sp>
      <p:sp>
        <p:nvSpPr>
          <p:cNvPr id="10244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BB23BB-93BB-464A-8121-04CC0CAD35B6}" type="slidenum">
              <a:rPr lang="en-US" altLang="zh-CN" smtClean="0">
                <a:ea typeface="宋体" charset="-122"/>
              </a:rPr>
              <a:pPr/>
              <a:t>8</a:t>
            </a:fld>
            <a:endParaRPr lang="en-US" altLang="zh-CN" smtClean="0">
              <a:ea typeface="宋体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0312E2E-83D4-4A4A-A374-F63D2EDF6B29}" type="slidenum">
              <a:rPr lang="en-US" altLang="zh-CN" smtClean="0">
                <a:ea typeface="宋体" charset="-122"/>
              </a:rPr>
              <a:pPr/>
              <a:t>9</a:t>
            </a:fld>
            <a:endParaRPr lang="en-US" altLang="zh-CN" smtClean="0">
              <a:ea typeface="宋体" charset="-122"/>
            </a:endParaRP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2238"/>
            <a:ext cx="9144000" cy="673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2981</TotalTime>
  <Words>2537</Words>
  <Application>Microsoft Office PowerPoint</Application>
  <PresentationFormat>全屏显示(4:3)</PresentationFormat>
  <Paragraphs>346</Paragraphs>
  <Slides>50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50</vt:i4>
      </vt:variant>
    </vt:vector>
  </HeadingPairs>
  <TitlesOfParts>
    <vt:vector size="51" baseType="lpstr">
      <vt:lpstr>Office 主题</vt:lpstr>
      <vt:lpstr>下一百年的能源</vt:lpstr>
      <vt:lpstr>大纲</vt:lpstr>
      <vt:lpstr>能源的基本性</vt:lpstr>
      <vt:lpstr>人类的生物进化史和社会进化史都是能源消耗增加史</vt:lpstr>
      <vt:lpstr>世界能源需求（百万吨石油）</vt:lpstr>
      <vt:lpstr>二氧化碳排放</vt:lpstr>
      <vt:lpstr>能源困境</vt:lpstr>
      <vt:lpstr>中国能源问题</vt:lpstr>
      <vt:lpstr>幻灯片 9</vt:lpstr>
      <vt:lpstr>地球能量平衡</vt:lpstr>
      <vt:lpstr>中国初级能源类型</vt:lpstr>
      <vt:lpstr>未来聚变能世界初级能源比例</vt:lpstr>
      <vt:lpstr>新能源</vt:lpstr>
      <vt:lpstr>地球每年能源总量</vt:lpstr>
      <vt:lpstr>可再生能源</vt:lpstr>
      <vt:lpstr>太阳能</vt:lpstr>
      <vt:lpstr>德国的太阳能抽水蓄能系统</vt:lpstr>
      <vt:lpstr>太阳能命题</vt:lpstr>
      <vt:lpstr>全部使用太阳能需要的资源</vt:lpstr>
      <vt:lpstr>尘埃沉积</vt:lpstr>
      <vt:lpstr>风能</vt:lpstr>
      <vt:lpstr>幻灯片 22</vt:lpstr>
      <vt:lpstr>风力电机功率-风速曲线</vt:lpstr>
      <vt:lpstr>生物质能</vt:lpstr>
      <vt:lpstr>其它</vt:lpstr>
      <vt:lpstr>裂变核能</vt:lpstr>
      <vt:lpstr>裂变燃料价格</vt:lpstr>
      <vt:lpstr>传统核能利用的问题</vt:lpstr>
      <vt:lpstr>聚变</vt:lpstr>
      <vt:lpstr>聚变驱动亚临界裂变反应堆</vt:lpstr>
      <vt:lpstr>优点</vt:lpstr>
      <vt:lpstr>方案</vt:lpstr>
      <vt:lpstr>Laser Inertial Fusion-Fission Energy</vt:lpstr>
      <vt:lpstr>LIFE （LLNL）</vt:lpstr>
      <vt:lpstr>LIFE</vt:lpstr>
      <vt:lpstr>蓄能技术</vt:lpstr>
      <vt:lpstr>蓄能技术</vt:lpstr>
      <vt:lpstr>家用蓄能</vt:lpstr>
      <vt:lpstr>一百年内经济与技术趋势</vt:lpstr>
      <vt:lpstr>百年内石油使用</vt:lpstr>
      <vt:lpstr>Hubbert 石油储量预测</vt:lpstr>
      <vt:lpstr>煤炭</vt:lpstr>
      <vt:lpstr>风能</vt:lpstr>
      <vt:lpstr>太阳能</vt:lpstr>
      <vt:lpstr>核能</vt:lpstr>
      <vt:lpstr>聚变能</vt:lpstr>
      <vt:lpstr>水电</vt:lpstr>
      <vt:lpstr>生物质能</vt:lpstr>
      <vt:lpstr>天然气水合物Methane clathrate</vt:lpstr>
      <vt:lpstr>能源构成预测（TW）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下一百年的能源</dc:title>
  <dc:creator>Lei</dc:creator>
  <cp:lastModifiedBy>Lei</cp:lastModifiedBy>
  <cp:revision>230</cp:revision>
  <dcterms:created xsi:type="dcterms:W3CDTF">2010-07-02T01:28:19Z</dcterms:created>
  <dcterms:modified xsi:type="dcterms:W3CDTF">2010-09-09T07:17:10Z</dcterms:modified>
</cp:coreProperties>
</file>